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46"/>
  </p:notesMasterIdLst>
  <p:handoutMasterIdLst>
    <p:handoutMasterId r:id="rId47"/>
  </p:handoutMasterIdLst>
  <p:sldIdLst>
    <p:sldId id="256" r:id="rId5"/>
    <p:sldId id="424" r:id="rId6"/>
    <p:sldId id="362" r:id="rId7"/>
    <p:sldId id="285" r:id="rId8"/>
    <p:sldId id="423" r:id="rId9"/>
    <p:sldId id="425" r:id="rId10"/>
    <p:sldId id="432" r:id="rId11"/>
    <p:sldId id="433" r:id="rId12"/>
    <p:sldId id="431" r:id="rId13"/>
    <p:sldId id="430" r:id="rId14"/>
    <p:sldId id="435" r:id="rId15"/>
    <p:sldId id="434" r:id="rId16"/>
    <p:sldId id="437" r:id="rId17"/>
    <p:sldId id="436" r:id="rId18"/>
    <p:sldId id="429" r:id="rId19"/>
    <p:sldId id="428" r:id="rId20"/>
    <p:sldId id="427" r:id="rId21"/>
    <p:sldId id="400" r:id="rId22"/>
    <p:sldId id="438" r:id="rId23"/>
    <p:sldId id="401" r:id="rId24"/>
    <p:sldId id="402" r:id="rId25"/>
    <p:sldId id="394" r:id="rId26"/>
    <p:sldId id="415" r:id="rId27"/>
    <p:sldId id="439" r:id="rId28"/>
    <p:sldId id="440" r:id="rId29"/>
    <p:sldId id="441" r:id="rId30"/>
    <p:sldId id="404" r:id="rId31"/>
    <p:sldId id="405" r:id="rId32"/>
    <p:sldId id="366" r:id="rId33"/>
    <p:sldId id="406" r:id="rId34"/>
    <p:sldId id="407" r:id="rId35"/>
    <p:sldId id="408" r:id="rId36"/>
    <p:sldId id="414" r:id="rId37"/>
    <p:sldId id="413" r:id="rId38"/>
    <p:sldId id="416" r:id="rId39"/>
    <p:sldId id="417" r:id="rId40"/>
    <p:sldId id="418" r:id="rId41"/>
    <p:sldId id="385" r:id="rId42"/>
    <p:sldId id="421" r:id="rId43"/>
    <p:sldId id="422" r:id="rId44"/>
    <p:sldId id="386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A5BE"/>
    <a:srgbClr val="1DA9BF"/>
    <a:srgbClr val="0C596D"/>
    <a:srgbClr val="145C72"/>
    <a:srgbClr val="03556D"/>
    <a:srgbClr val="1ABEEB"/>
    <a:srgbClr val="067F9C"/>
    <a:srgbClr val="014E52"/>
    <a:srgbClr val="79AE02"/>
    <a:srgbClr val="01C6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18BE17-C891-4018-80AE-75F58D4CCA42}" v="1" dt="2023-01-10T18:24:45.2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0158" autoAdjust="0"/>
  </p:normalViewPr>
  <p:slideViewPr>
    <p:cSldViewPr snapToGrid="0">
      <p:cViewPr varScale="1">
        <p:scale>
          <a:sx n="80" d="100"/>
          <a:sy n="80" d="100"/>
        </p:scale>
        <p:origin x="17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21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BF2C4B-9AD4-4F47-B387-1AC45BDACC35}" type="doc">
      <dgm:prSet loTypeId="urn:microsoft.com/office/officeart/2005/8/layout/orgChart1" loCatId="hierarchy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158ABA21-498F-457F-B20A-71B9319B5574}" type="pres">
      <dgm:prSet presAssocID="{E4BF2C4B-9AD4-4F47-B387-1AC45BDACC3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8A7238F5-6635-4FEF-862B-E1EC810D42F1}" type="presOf" srcId="{E4BF2C4B-9AD4-4F47-B387-1AC45BDACC35}" destId="{158ABA21-498F-457F-B20A-71B9319B5574}" srcOrd="0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299FE7-60DC-45BF-B899-7A8C2DE44790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E2C0FF2D-FB54-446F-9036-94652F9C744F}">
      <dgm:prSet phldrT="[Text]"/>
      <dgm:spPr/>
      <dgm:t>
        <a:bodyPr/>
        <a:lstStyle/>
        <a:p>
          <a:r>
            <a:rPr lang="en-US" b="1" dirty="0">
              <a:latin typeface="Century Gothic"/>
            </a:rPr>
            <a:t>Introduction</a:t>
          </a:r>
          <a:endParaRPr lang="en-US" b="1" dirty="0"/>
        </a:p>
      </dgm:t>
    </dgm:pt>
    <dgm:pt modelId="{7ECA8C28-7A34-4AFE-B85B-B1B351B1548A}" type="parTrans" cxnId="{30ECE034-3FDA-4288-9AEF-0BF42E445060}">
      <dgm:prSet/>
      <dgm:spPr/>
      <dgm:t>
        <a:bodyPr/>
        <a:lstStyle/>
        <a:p>
          <a:endParaRPr lang="en-US"/>
        </a:p>
      </dgm:t>
    </dgm:pt>
    <dgm:pt modelId="{079540B2-F3DA-45A4-A318-BB5D5613072A}" type="sibTrans" cxnId="{30ECE034-3FDA-4288-9AEF-0BF42E445060}">
      <dgm:prSet/>
      <dgm:spPr/>
      <dgm:t>
        <a:bodyPr/>
        <a:lstStyle/>
        <a:p>
          <a:endParaRPr lang="en-US"/>
        </a:p>
      </dgm:t>
    </dgm:pt>
    <dgm:pt modelId="{AA14BAA0-F4CE-408B-8661-D24637F7DAE0}">
      <dgm:prSet phldrT="[Text]"/>
      <dgm:spPr/>
      <dgm:t>
        <a:bodyPr/>
        <a:lstStyle/>
        <a:p>
          <a:pPr rtl="0"/>
          <a:r>
            <a:rPr lang="en-US" b="1" dirty="0">
              <a:latin typeface="Century Gothic"/>
            </a:rPr>
            <a:t>Body Paragraphs</a:t>
          </a:r>
          <a:endParaRPr lang="en-US" dirty="0"/>
        </a:p>
      </dgm:t>
    </dgm:pt>
    <dgm:pt modelId="{BC981332-9825-4288-8213-C2B937162273}" type="parTrans" cxnId="{0A3E7F1D-DE6E-4F3D-B171-76D7E4485BC4}">
      <dgm:prSet/>
      <dgm:spPr/>
      <dgm:t>
        <a:bodyPr/>
        <a:lstStyle/>
        <a:p>
          <a:endParaRPr lang="en-US"/>
        </a:p>
      </dgm:t>
    </dgm:pt>
    <dgm:pt modelId="{4EC39E2F-B0D0-4411-B171-CF36A74E1D6C}" type="sibTrans" cxnId="{0A3E7F1D-DE6E-4F3D-B171-76D7E4485BC4}">
      <dgm:prSet/>
      <dgm:spPr/>
      <dgm:t>
        <a:bodyPr/>
        <a:lstStyle/>
        <a:p>
          <a:endParaRPr lang="en-US"/>
        </a:p>
      </dgm:t>
    </dgm:pt>
    <dgm:pt modelId="{5778A2E4-70B7-4AC2-8120-99F2A33B38E0}">
      <dgm:prSet phldrT="[Text]"/>
      <dgm:spPr/>
      <dgm:t>
        <a:bodyPr/>
        <a:lstStyle/>
        <a:p>
          <a:r>
            <a:rPr lang="en-US" b="1" dirty="0">
              <a:latin typeface="Century Gothic"/>
            </a:rPr>
            <a:t>Conclusion</a:t>
          </a:r>
          <a:endParaRPr lang="en-US" dirty="0"/>
        </a:p>
      </dgm:t>
    </dgm:pt>
    <dgm:pt modelId="{4BCCB1D7-10B6-4C78-B078-CC3B8F5DA049}" type="parTrans" cxnId="{5388CB6C-3670-4C97-8003-918BB4107F0E}">
      <dgm:prSet/>
      <dgm:spPr/>
      <dgm:t>
        <a:bodyPr/>
        <a:lstStyle/>
        <a:p>
          <a:endParaRPr lang="en-US"/>
        </a:p>
      </dgm:t>
    </dgm:pt>
    <dgm:pt modelId="{241BB47F-DEAB-4216-9518-3837940E5F7E}" type="sibTrans" cxnId="{5388CB6C-3670-4C97-8003-918BB4107F0E}">
      <dgm:prSet/>
      <dgm:spPr/>
      <dgm:t>
        <a:bodyPr/>
        <a:lstStyle/>
        <a:p>
          <a:endParaRPr lang="en-US"/>
        </a:p>
      </dgm:t>
    </dgm:pt>
    <dgm:pt modelId="{E544EA45-57B8-4A3B-816D-9B6D08B6437B}" type="pres">
      <dgm:prSet presAssocID="{81299FE7-60DC-45BF-B899-7A8C2DE44790}" presName="Name0" presStyleCnt="0">
        <dgm:presLayoutVars>
          <dgm:dir/>
          <dgm:animLvl val="lvl"/>
          <dgm:resizeHandles val="exact"/>
        </dgm:presLayoutVars>
      </dgm:prSet>
      <dgm:spPr/>
    </dgm:pt>
    <dgm:pt modelId="{583866CF-E1CA-4D2F-9924-A459BBF10E22}" type="pres">
      <dgm:prSet presAssocID="{E2C0FF2D-FB54-446F-9036-94652F9C744F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981F92FE-F10C-4AB3-BCAE-4B1538E586E9}" type="pres">
      <dgm:prSet presAssocID="{079540B2-F3DA-45A4-A318-BB5D5613072A}" presName="parTxOnlySpace" presStyleCnt="0"/>
      <dgm:spPr/>
    </dgm:pt>
    <dgm:pt modelId="{1D036D2C-A8A3-4CE0-AC20-A4C02BF2B77E}" type="pres">
      <dgm:prSet presAssocID="{AA14BAA0-F4CE-408B-8661-D24637F7DAE0}" presName="parTxOnly" presStyleLbl="node1" presStyleIdx="1" presStyleCnt="3" custLinFactNeighborX="-64038" custLinFactNeighborY="1544">
        <dgm:presLayoutVars>
          <dgm:chMax val="0"/>
          <dgm:chPref val="0"/>
          <dgm:bulletEnabled val="1"/>
        </dgm:presLayoutVars>
      </dgm:prSet>
      <dgm:spPr/>
    </dgm:pt>
    <dgm:pt modelId="{E06C5613-4495-4322-A52B-3A6BE57FD37B}" type="pres">
      <dgm:prSet presAssocID="{4EC39E2F-B0D0-4411-B171-CF36A74E1D6C}" presName="parTxOnlySpace" presStyleCnt="0"/>
      <dgm:spPr/>
    </dgm:pt>
    <dgm:pt modelId="{A15FC625-B2B8-415B-BBFC-0CC381F45F0C}" type="pres">
      <dgm:prSet presAssocID="{5778A2E4-70B7-4AC2-8120-99F2A33B38E0}" presName="parTxOnly" presStyleLbl="node1" presStyleIdx="2" presStyleCnt="3" custLinFactX="-2488" custLinFactNeighborX="-100000" custLinFactNeighborY="1473">
        <dgm:presLayoutVars>
          <dgm:chMax val="0"/>
          <dgm:chPref val="0"/>
          <dgm:bulletEnabled val="1"/>
        </dgm:presLayoutVars>
      </dgm:prSet>
      <dgm:spPr/>
    </dgm:pt>
  </dgm:ptLst>
  <dgm:cxnLst>
    <dgm:cxn modelId="{0A3E7F1D-DE6E-4F3D-B171-76D7E4485BC4}" srcId="{81299FE7-60DC-45BF-B899-7A8C2DE44790}" destId="{AA14BAA0-F4CE-408B-8661-D24637F7DAE0}" srcOrd="1" destOrd="0" parTransId="{BC981332-9825-4288-8213-C2B937162273}" sibTransId="{4EC39E2F-B0D0-4411-B171-CF36A74E1D6C}"/>
    <dgm:cxn modelId="{2F043D31-3344-41E1-A5AD-90BD7FA7CE29}" type="presOf" srcId="{81299FE7-60DC-45BF-B899-7A8C2DE44790}" destId="{E544EA45-57B8-4A3B-816D-9B6D08B6437B}" srcOrd="0" destOrd="0" presId="urn:microsoft.com/office/officeart/2005/8/layout/chevron1"/>
    <dgm:cxn modelId="{30ECE034-3FDA-4288-9AEF-0BF42E445060}" srcId="{81299FE7-60DC-45BF-B899-7A8C2DE44790}" destId="{E2C0FF2D-FB54-446F-9036-94652F9C744F}" srcOrd="0" destOrd="0" parTransId="{7ECA8C28-7A34-4AFE-B85B-B1B351B1548A}" sibTransId="{079540B2-F3DA-45A4-A318-BB5D5613072A}"/>
    <dgm:cxn modelId="{A002A540-E5E0-4B32-BFD2-97CCA6565645}" type="presOf" srcId="{E2C0FF2D-FB54-446F-9036-94652F9C744F}" destId="{583866CF-E1CA-4D2F-9924-A459BBF10E22}" srcOrd="0" destOrd="0" presId="urn:microsoft.com/office/officeart/2005/8/layout/chevron1"/>
    <dgm:cxn modelId="{5388CB6C-3670-4C97-8003-918BB4107F0E}" srcId="{81299FE7-60DC-45BF-B899-7A8C2DE44790}" destId="{5778A2E4-70B7-4AC2-8120-99F2A33B38E0}" srcOrd="2" destOrd="0" parTransId="{4BCCB1D7-10B6-4C78-B078-CC3B8F5DA049}" sibTransId="{241BB47F-DEAB-4216-9518-3837940E5F7E}"/>
    <dgm:cxn modelId="{C5807393-CB58-43F2-AEA1-402B9B3D31AD}" type="presOf" srcId="{5778A2E4-70B7-4AC2-8120-99F2A33B38E0}" destId="{A15FC625-B2B8-415B-BBFC-0CC381F45F0C}" srcOrd="0" destOrd="0" presId="urn:microsoft.com/office/officeart/2005/8/layout/chevron1"/>
    <dgm:cxn modelId="{248674D6-4442-43BF-8D01-83C389529D0A}" type="presOf" srcId="{AA14BAA0-F4CE-408B-8661-D24637F7DAE0}" destId="{1D036D2C-A8A3-4CE0-AC20-A4C02BF2B77E}" srcOrd="0" destOrd="0" presId="urn:microsoft.com/office/officeart/2005/8/layout/chevron1"/>
    <dgm:cxn modelId="{326783DC-F654-4477-A7CE-E84FCFE3CFE2}" type="presParOf" srcId="{E544EA45-57B8-4A3B-816D-9B6D08B6437B}" destId="{583866CF-E1CA-4D2F-9924-A459BBF10E22}" srcOrd="0" destOrd="0" presId="urn:microsoft.com/office/officeart/2005/8/layout/chevron1"/>
    <dgm:cxn modelId="{DDFAD71D-A631-4935-A6CD-3B5EA4AB648A}" type="presParOf" srcId="{E544EA45-57B8-4A3B-816D-9B6D08B6437B}" destId="{981F92FE-F10C-4AB3-BCAE-4B1538E586E9}" srcOrd="1" destOrd="0" presId="urn:microsoft.com/office/officeart/2005/8/layout/chevron1"/>
    <dgm:cxn modelId="{CE8DBDEF-5E9B-49EC-BF97-6FAF578E7810}" type="presParOf" srcId="{E544EA45-57B8-4A3B-816D-9B6D08B6437B}" destId="{1D036D2C-A8A3-4CE0-AC20-A4C02BF2B77E}" srcOrd="2" destOrd="0" presId="urn:microsoft.com/office/officeart/2005/8/layout/chevron1"/>
    <dgm:cxn modelId="{E567F41D-EA2B-4CD6-A1B4-0FCC73A94962}" type="presParOf" srcId="{E544EA45-57B8-4A3B-816D-9B6D08B6437B}" destId="{E06C5613-4495-4322-A52B-3A6BE57FD37B}" srcOrd="3" destOrd="0" presId="urn:microsoft.com/office/officeart/2005/8/layout/chevron1"/>
    <dgm:cxn modelId="{DF130DEE-DBD8-4D53-8464-A346CC4B434B}" type="presParOf" srcId="{E544EA45-57B8-4A3B-816D-9B6D08B6437B}" destId="{A15FC625-B2B8-415B-BBFC-0CC381F45F0C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CE7F4EA-337C-4DE1-B40E-EB9FA19984CC}" type="doc">
      <dgm:prSet loTypeId="urn:microsoft.com/office/officeart/2005/8/layout/hList6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2EBFBBD-ACE9-459B-B2AE-C2FCEB562082}">
      <dgm:prSet phldrT="[Text]"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 Suggestions for future research/</a:t>
          </a:r>
          <a:br>
            <a:rPr lang="en-US" b="1" dirty="0">
              <a:solidFill>
                <a:schemeClr val="bg1"/>
              </a:solidFill>
            </a:rPr>
          </a:br>
          <a:r>
            <a:rPr lang="en-US" b="1" dirty="0">
              <a:solidFill>
                <a:schemeClr val="bg1"/>
              </a:solidFill>
            </a:rPr>
            <a:t>predictions</a:t>
          </a:r>
          <a:br>
            <a:rPr lang="en-US" b="1" dirty="0">
              <a:solidFill>
                <a:schemeClr val="bg1"/>
              </a:solidFill>
            </a:rPr>
          </a:br>
          <a:br>
            <a:rPr lang="en-US" b="1" dirty="0">
              <a:solidFill>
                <a:schemeClr val="bg1"/>
              </a:solidFill>
            </a:rPr>
          </a:br>
          <a:r>
            <a:rPr lang="en-US" sz="3000" dirty="0">
              <a:solidFill>
                <a:schemeClr val="bg1"/>
              </a:solidFill>
              <a:latin typeface="Century Gothic"/>
            </a:rPr>
            <a:t>"</a:t>
          </a:r>
          <a:r>
            <a:rPr lang="en-US" sz="3000" b="0" i="0" u="none" strike="noStrike" cap="none" baseline="0" noProof="0" dirty="0">
              <a:solidFill>
                <a:schemeClr val="bg1"/>
              </a:solidFill>
              <a:latin typeface="Century Gothic"/>
            </a:rPr>
            <a:t>future research should consider what additional barriers may intersect with SES"</a:t>
          </a:r>
        </a:p>
      </dgm:t>
    </dgm:pt>
    <dgm:pt modelId="{96F8BEDE-F698-4B20-98FE-DF4A01FE22C3}" type="parTrans" cxnId="{BC317259-18FF-4730-8566-4A80E18F4ADF}">
      <dgm:prSet/>
      <dgm:spPr/>
      <dgm:t>
        <a:bodyPr/>
        <a:lstStyle/>
        <a:p>
          <a:endParaRPr lang="en-US"/>
        </a:p>
      </dgm:t>
    </dgm:pt>
    <dgm:pt modelId="{C51DC100-A1C1-4BFC-9F26-10D901AD1D87}" type="sibTrans" cxnId="{BC317259-18FF-4730-8566-4A80E18F4ADF}">
      <dgm:prSet/>
      <dgm:spPr/>
      <dgm:t>
        <a:bodyPr/>
        <a:lstStyle/>
        <a:p>
          <a:endParaRPr lang="en-US"/>
        </a:p>
      </dgm:t>
    </dgm:pt>
    <dgm:pt modelId="{A12E70CB-34A5-479E-8A5C-3423FCB5040B}">
      <dgm:prSet phldrT="[Text]"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Suggestions for practical applications and value</a:t>
          </a:r>
          <a:br>
            <a:rPr lang="en-US" b="1" dirty="0">
              <a:solidFill>
                <a:schemeClr val="bg1"/>
              </a:solidFill>
            </a:rPr>
          </a:br>
          <a:br>
            <a:rPr lang="en-US" b="1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"...</a:t>
          </a:r>
          <a:r>
            <a:rPr lang="en-US" dirty="0">
              <a:solidFill>
                <a:schemeClr val="bg1"/>
              </a:solidFill>
              <a:latin typeface="Century Gothic"/>
            </a:rPr>
            <a:t>by considering these barriers, educators may identify ways to improve access..."</a:t>
          </a:r>
          <a:endParaRPr lang="en-US" dirty="0">
            <a:solidFill>
              <a:schemeClr val="bg1"/>
            </a:solidFill>
          </a:endParaRPr>
        </a:p>
      </dgm:t>
    </dgm:pt>
    <dgm:pt modelId="{0E0DE09B-FAEA-4575-A6A1-4E23BC65C1C6}" type="parTrans" cxnId="{29895AAE-CD3C-43CB-B68D-A09A3545C3A9}">
      <dgm:prSet/>
      <dgm:spPr/>
      <dgm:t>
        <a:bodyPr/>
        <a:lstStyle/>
        <a:p>
          <a:endParaRPr lang="en-US"/>
        </a:p>
      </dgm:t>
    </dgm:pt>
    <dgm:pt modelId="{AA43C99F-CC65-4BEB-B4E3-83C339FF6BEC}" type="sibTrans" cxnId="{29895AAE-CD3C-43CB-B68D-A09A3545C3A9}">
      <dgm:prSet/>
      <dgm:spPr/>
      <dgm:t>
        <a:bodyPr/>
        <a:lstStyle/>
        <a:p>
          <a:endParaRPr lang="en-US"/>
        </a:p>
      </dgm:t>
    </dgm:pt>
    <dgm:pt modelId="{4998C6ED-7B17-499E-8E9E-02D0AEE7FC9C}">
      <dgm:prSet phldrT="[Text]"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Broader implications / so what?</a:t>
          </a:r>
          <a:br>
            <a:rPr lang="en-US" b="1" dirty="0">
              <a:solidFill>
                <a:schemeClr val="bg1"/>
              </a:solidFill>
            </a:rPr>
          </a:br>
          <a:br>
            <a:rPr lang="en-US" b="1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  <a:latin typeface="Century Gothic"/>
            </a:rPr>
            <a:t>"Understanding the way SES contributes to learning can increase access to equitable education..."</a:t>
          </a:r>
          <a:endParaRPr lang="en-US" dirty="0">
            <a:solidFill>
              <a:schemeClr val="bg1"/>
            </a:solidFill>
          </a:endParaRPr>
        </a:p>
      </dgm:t>
    </dgm:pt>
    <dgm:pt modelId="{9CA83F62-30C0-4500-8F31-FC6223ACD2CF}" type="parTrans" cxnId="{E2DB2FEC-7178-4F8C-82B1-33028529EAB7}">
      <dgm:prSet/>
      <dgm:spPr/>
    </dgm:pt>
    <dgm:pt modelId="{C7860949-3968-420A-A641-36A9E73A50CA}" type="sibTrans" cxnId="{E2DB2FEC-7178-4F8C-82B1-33028529EAB7}">
      <dgm:prSet/>
      <dgm:spPr/>
    </dgm:pt>
    <dgm:pt modelId="{8D895623-5A82-4FDE-9B3A-1A00B33654FA}" type="pres">
      <dgm:prSet presAssocID="{6CE7F4EA-337C-4DE1-B40E-EB9FA19984CC}" presName="Name0" presStyleCnt="0">
        <dgm:presLayoutVars>
          <dgm:dir/>
          <dgm:resizeHandles val="exact"/>
        </dgm:presLayoutVars>
      </dgm:prSet>
      <dgm:spPr/>
    </dgm:pt>
    <dgm:pt modelId="{3BC41184-7A35-4249-8AE3-6EB875680380}" type="pres">
      <dgm:prSet presAssocID="{C2EBFBBD-ACE9-459B-B2AE-C2FCEB562082}" presName="node" presStyleLbl="node1" presStyleIdx="0" presStyleCnt="3">
        <dgm:presLayoutVars>
          <dgm:bulletEnabled val="1"/>
        </dgm:presLayoutVars>
      </dgm:prSet>
      <dgm:spPr/>
    </dgm:pt>
    <dgm:pt modelId="{F17FC3EB-5D72-443F-9F35-0BCDCB9D34AE}" type="pres">
      <dgm:prSet presAssocID="{C51DC100-A1C1-4BFC-9F26-10D901AD1D87}" presName="sibTrans" presStyleCnt="0"/>
      <dgm:spPr/>
    </dgm:pt>
    <dgm:pt modelId="{D4469E23-7991-4532-900F-B6BFBA894A95}" type="pres">
      <dgm:prSet presAssocID="{A12E70CB-34A5-479E-8A5C-3423FCB5040B}" presName="node" presStyleLbl="node1" presStyleIdx="1" presStyleCnt="3">
        <dgm:presLayoutVars>
          <dgm:bulletEnabled val="1"/>
        </dgm:presLayoutVars>
      </dgm:prSet>
      <dgm:spPr/>
    </dgm:pt>
    <dgm:pt modelId="{9CF9AB9E-0F62-4207-8EBE-E6E89313CC55}" type="pres">
      <dgm:prSet presAssocID="{AA43C99F-CC65-4BEB-B4E3-83C339FF6BEC}" presName="sibTrans" presStyleCnt="0"/>
      <dgm:spPr/>
    </dgm:pt>
    <dgm:pt modelId="{3A09B664-6015-4300-AC15-5911E4C9541F}" type="pres">
      <dgm:prSet presAssocID="{4998C6ED-7B17-499E-8E9E-02D0AEE7FC9C}" presName="node" presStyleLbl="node1" presStyleIdx="2" presStyleCnt="3">
        <dgm:presLayoutVars>
          <dgm:bulletEnabled val="1"/>
        </dgm:presLayoutVars>
      </dgm:prSet>
      <dgm:spPr/>
    </dgm:pt>
  </dgm:ptLst>
  <dgm:cxnLst>
    <dgm:cxn modelId="{E9AB8406-5851-4826-B779-A6AA95418972}" type="presOf" srcId="{A12E70CB-34A5-479E-8A5C-3423FCB5040B}" destId="{D4469E23-7991-4532-900F-B6BFBA894A95}" srcOrd="0" destOrd="0" presId="urn:microsoft.com/office/officeart/2005/8/layout/hList6"/>
    <dgm:cxn modelId="{DD534B0E-A6E1-4347-A9A6-89441861E42C}" type="presOf" srcId="{C2EBFBBD-ACE9-459B-B2AE-C2FCEB562082}" destId="{3BC41184-7A35-4249-8AE3-6EB875680380}" srcOrd="0" destOrd="0" presId="urn:microsoft.com/office/officeart/2005/8/layout/hList6"/>
    <dgm:cxn modelId="{FA025025-BDE1-4E26-A795-C5E8477FA8E7}" type="presOf" srcId="{4998C6ED-7B17-499E-8E9E-02D0AEE7FC9C}" destId="{3A09B664-6015-4300-AC15-5911E4C9541F}" srcOrd="0" destOrd="0" presId="urn:microsoft.com/office/officeart/2005/8/layout/hList6"/>
    <dgm:cxn modelId="{BC317259-18FF-4730-8566-4A80E18F4ADF}" srcId="{6CE7F4EA-337C-4DE1-B40E-EB9FA19984CC}" destId="{C2EBFBBD-ACE9-459B-B2AE-C2FCEB562082}" srcOrd="0" destOrd="0" parTransId="{96F8BEDE-F698-4B20-98FE-DF4A01FE22C3}" sibTransId="{C51DC100-A1C1-4BFC-9F26-10D901AD1D87}"/>
    <dgm:cxn modelId="{29895AAE-CD3C-43CB-B68D-A09A3545C3A9}" srcId="{6CE7F4EA-337C-4DE1-B40E-EB9FA19984CC}" destId="{A12E70CB-34A5-479E-8A5C-3423FCB5040B}" srcOrd="1" destOrd="0" parTransId="{0E0DE09B-FAEA-4575-A6A1-4E23BC65C1C6}" sibTransId="{AA43C99F-CC65-4BEB-B4E3-83C339FF6BEC}"/>
    <dgm:cxn modelId="{E2DB2FEC-7178-4F8C-82B1-33028529EAB7}" srcId="{6CE7F4EA-337C-4DE1-B40E-EB9FA19984CC}" destId="{4998C6ED-7B17-499E-8E9E-02D0AEE7FC9C}" srcOrd="2" destOrd="0" parTransId="{9CA83F62-30C0-4500-8F31-FC6223ACD2CF}" sibTransId="{C7860949-3968-420A-A641-36A9E73A50CA}"/>
    <dgm:cxn modelId="{6EDDEEFF-A4D3-461E-BDE2-E57973125F12}" type="presOf" srcId="{6CE7F4EA-337C-4DE1-B40E-EB9FA19984CC}" destId="{8D895623-5A82-4FDE-9B3A-1A00B33654FA}" srcOrd="0" destOrd="0" presId="urn:microsoft.com/office/officeart/2005/8/layout/hList6"/>
    <dgm:cxn modelId="{5ABAADFD-2C64-4E47-8406-A13C9CA73237}" type="presParOf" srcId="{8D895623-5A82-4FDE-9B3A-1A00B33654FA}" destId="{3BC41184-7A35-4249-8AE3-6EB875680380}" srcOrd="0" destOrd="0" presId="urn:microsoft.com/office/officeart/2005/8/layout/hList6"/>
    <dgm:cxn modelId="{16C798C4-D9CC-4162-9A50-7C7BCAADA869}" type="presParOf" srcId="{8D895623-5A82-4FDE-9B3A-1A00B33654FA}" destId="{F17FC3EB-5D72-443F-9F35-0BCDCB9D34AE}" srcOrd="1" destOrd="0" presId="urn:microsoft.com/office/officeart/2005/8/layout/hList6"/>
    <dgm:cxn modelId="{49767BF5-F5D0-4F20-A15E-BB21FD8D3200}" type="presParOf" srcId="{8D895623-5A82-4FDE-9B3A-1A00B33654FA}" destId="{D4469E23-7991-4532-900F-B6BFBA894A95}" srcOrd="2" destOrd="0" presId="urn:microsoft.com/office/officeart/2005/8/layout/hList6"/>
    <dgm:cxn modelId="{F1FD37AF-B3F4-4795-97AE-BFB387AAB717}" type="presParOf" srcId="{8D895623-5A82-4FDE-9B3A-1A00B33654FA}" destId="{9CF9AB9E-0F62-4207-8EBE-E6E89313CC55}" srcOrd="3" destOrd="0" presId="urn:microsoft.com/office/officeart/2005/8/layout/hList6"/>
    <dgm:cxn modelId="{7AB1B730-A4C3-4F90-933C-7F65BE31395B}" type="presParOf" srcId="{8D895623-5A82-4FDE-9B3A-1A00B33654FA}" destId="{3A09B664-6015-4300-AC15-5911E4C9541F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3866CF-E1CA-4D2F-9924-A459BBF10E22}">
      <dsp:nvSpPr>
        <dsp:cNvPr id="0" name=""/>
        <dsp:cNvSpPr/>
      </dsp:nvSpPr>
      <dsp:spPr>
        <a:xfrm>
          <a:off x="3576" y="2684612"/>
          <a:ext cx="4357695" cy="1743078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>
              <a:latin typeface="Century Gothic"/>
            </a:rPr>
            <a:t>Introduction</a:t>
          </a:r>
          <a:endParaRPr lang="en-US" sz="3200" b="1" kern="1200" dirty="0"/>
        </a:p>
      </dsp:txBody>
      <dsp:txXfrm>
        <a:off x="875115" y="2684612"/>
        <a:ext cx="2614617" cy="1743078"/>
      </dsp:txXfrm>
    </dsp:sp>
    <dsp:sp modelId="{1D036D2C-A8A3-4CE0-AC20-A4C02BF2B77E}">
      <dsp:nvSpPr>
        <dsp:cNvPr id="0" name=""/>
        <dsp:cNvSpPr/>
      </dsp:nvSpPr>
      <dsp:spPr>
        <a:xfrm>
          <a:off x="3646444" y="2711525"/>
          <a:ext cx="4357695" cy="1743078"/>
        </a:xfrm>
        <a:prstGeom prst="chevron">
          <a:avLst/>
        </a:prstGeom>
        <a:solidFill>
          <a:schemeClr val="accent2">
            <a:hueOff val="-259128"/>
            <a:satOff val="2510"/>
            <a:lumOff val="-77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>
              <a:latin typeface="Century Gothic"/>
            </a:rPr>
            <a:t>Body Paragraphs</a:t>
          </a:r>
          <a:endParaRPr lang="en-US" sz="3200" kern="1200" dirty="0"/>
        </a:p>
      </dsp:txBody>
      <dsp:txXfrm>
        <a:off x="4517983" y="2711525"/>
        <a:ext cx="2614617" cy="1743078"/>
      </dsp:txXfrm>
    </dsp:sp>
    <dsp:sp modelId="{A15FC625-B2B8-415B-BBFC-0CC381F45F0C}">
      <dsp:nvSpPr>
        <dsp:cNvPr id="0" name=""/>
        <dsp:cNvSpPr/>
      </dsp:nvSpPr>
      <dsp:spPr>
        <a:xfrm>
          <a:off x="7303239" y="2710287"/>
          <a:ext cx="4357695" cy="1743078"/>
        </a:xfrm>
        <a:prstGeom prst="chevron">
          <a:avLst/>
        </a:prstGeom>
        <a:solidFill>
          <a:schemeClr val="accent2">
            <a:hueOff val="-518255"/>
            <a:satOff val="5021"/>
            <a:lumOff val="-1549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>
              <a:latin typeface="Century Gothic"/>
            </a:rPr>
            <a:t>Conclusion</a:t>
          </a:r>
          <a:endParaRPr lang="en-US" sz="3200" kern="1200" dirty="0"/>
        </a:p>
      </dsp:txBody>
      <dsp:txXfrm>
        <a:off x="8174778" y="2710287"/>
        <a:ext cx="2614617" cy="17430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C41184-7A35-4249-8AE3-6EB875680380}">
      <dsp:nvSpPr>
        <dsp:cNvPr id="0" name=""/>
        <dsp:cNvSpPr/>
      </dsp:nvSpPr>
      <dsp:spPr>
        <a:xfrm rot="16200000">
          <a:off x="-746520" y="747692"/>
          <a:ext cx="4542120" cy="3046735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8766" bIns="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 Suggestions for future research/</a:t>
          </a:r>
          <a:br>
            <a:rPr lang="en-US" sz="2000" b="1" kern="1200" dirty="0">
              <a:solidFill>
                <a:schemeClr val="bg1"/>
              </a:solidFill>
            </a:rPr>
          </a:br>
          <a:r>
            <a:rPr lang="en-US" sz="2000" b="1" kern="1200" dirty="0">
              <a:solidFill>
                <a:schemeClr val="bg1"/>
              </a:solidFill>
            </a:rPr>
            <a:t>predictions</a:t>
          </a:r>
          <a:br>
            <a:rPr lang="en-US" sz="2000" b="1" kern="1200" dirty="0">
              <a:solidFill>
                <a:schemeClr val="bg1"/>
              </a:solidFill>
            </a:rPr>
          </a:br>
          <a:br>
            <a:rPr lang="en-US" sz="2000" b="1" kern="1200" dirty="0">
              <a:solidFill>
                <a:schemeClr val="bg1"/>
              </a:solidFill>
            </a:rPr>
          </a:br>
          <a:r>
            <a:rPr lang="en-US" sz="2000" kern="1200" dirty="0">
              <a:solidFill>
                <a:schemeClr val="bg1"/>
              </a:solidFill>
              <a:latin typeface="Century Gothic"/>
            </a:rPr>
            <a:t>"</a:t>
          </a:r>
          <a:r>
            <a:rPr lang="en-US" sz="2000" b="0" i="0" u="none" strike="noStrike" kern="1200" cap="none" baseline="0" noProof="0" dirty="0">
              <a:solidFill>
                <a:schemeClr val="bg1"/>
              </a:solidFill>
              <a:latin typeface="Century Gothic"/>
            </a:rPr>
            <a:t>future research should consider what additional barriers may intersect with SES"</a:t>
          </a:r>
        </a:p>
      </dsp:txBody>
      <dsp:txXfrm rot="5400000">
        <a:off x="1173" y="908423"/>
        <a:ext cx="3046735" cy="2725272"/>
      </dsp:txXfrm>
    </dsp:sp>
    <dsp:sp modelId="{D4469E23-7991-4532-900F-B6BFBA894A95}">
      <dsp:nvSpPr>
        <dsp:cNvPr id="0" name=""/>
        <dsp:cNvSpPr/>
      </dsp:nvSpPr>
      <dsp:spPr>
        <a:xfrm rot="16200000">
          <a:off x="2528719" y="747692"/>
          <a:ext cx="4542120" cy="3046735"/>
        </a:xfrm>
        <a:prstGeom prst="flowChartManualOperation">
          <a:avLst/>
        </a:prstGeom>
        <a:solidFill>
          <a:schemeClr val="accent2">
            <a:hueOff val="-259128"/>
            <a:satOff val="2510"/>
            <a:lumOff val="-77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8766" bIns="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Suggestions for practical applications and value</a:t>
          </a:r>
          <a:br>
            <a:rPr lang="en-US" sz="2000" b="1" kern="1200" dirty="0">
              <a:solidFill>
                <a:schemeClr val="bg1"/>
              </a:solidFill>
            </a:rPr>
          </a:br>
          <a:br>
            <a:rPr lang="en-US" sz="2000" b="1" kern="1200" dirty="0">
              <a:solidFill>
                <a:schemeClr val="bg1"/>
              </a:solidFill>
            </a:rPr>
          </a:br>
          <a:r>
            <a:rPr lang="en-US" sz="2000" kern="1200" dirty="0">
              <a:solidFill>
                <a:schemeClr val="bg1"/>
              </a:solidFill>
            </a:rPr>
            <a:t>"...</a:t>
          </a:r>
          <a:r>
            <a:rPr lang="en-US" sz="2000" kern="1200" dirty="0">
              <a:solidFill>
                <a:schemeClr val="bg1"/>
              </a:solidFill>
              <a:latin typeface="Century Gothic"/>
            </a:rPr>
            <a:t>by considering these barriers, educators may identify ways to improve access..."</a:t>
          </a:r>
          <a:endParaRPr lang="en-US" sz="2000" kern="1200" dirty="0">
            <a:solidFill>
              <a:schemeClr val="bg1"/>
            </a:solidFill>
          </a:endParaRPr>
        </a:p>
      </dsp:txBody>
      <dsp:txXfrm rot="5400000">
        <a:off x="3276412" y="908423"/>
        <a:ext cx="3046735" cy="2725272"/>
      </dsp:txXfrm>
    </dsp:sp>
    <dsp:sp modelId="{3A09B664-6015-4300-AC15-5911E4C9541F}">
      <dsp:nvSpPr>
        <dsp:cNvPr id="0" name=""/>
        <dsp:cNvSpPr/>
      </dsp:nvSpPr>
      <dsp:spPr>
        <a:xfrm rot="16200000">
          <a:off x="5803960" y="747692"/>
          <a:ext cx="4542120" cy="3046735"/>
        </a:xfrm>
        <a:prstGeom prst="flowChartManualOperation">
          <a:avLst/>
        </a:prstGeom>
        <a:solidFill>
          <a:schemeClr val="accent2">
            <a:hueOff val="-518255"/>
            <a:satOff val="5021"/>
            <a:lumOff val="-1549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8766" bIns="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Broader implications / so what?</a:t>
          </a:r>
          <a:br>
            <a:rPr lang="en-US" sz="2000" b="1" kern="1200" dirty="0">
              <a:solidFill>
                <a:schemeClr val="bg1"/>
              </a:solidFill>
            </a:rPr>
          </a:br>
          <a:br>
            <a:rPr lang="en-US" sz="2000" b="1" kern="1200" dirty="0">
              <a:solidFill>
                <a:schemeClr val="bg1"/>
              </a:solidFill>
            </a:rPr>
          </a:br>
          <a:r>
            <a:rPr lang="en-US" sz="2000" kern="1200" dirty="0">
              <a:solidFill>
                <a:schemeClr val="bg1"/>
              </a:solidFill>
              <a:latin typeface="Century Gothic"/>
            </a:rPr>
            <a:t>"Understanding the way SES contributes to learning can increase access to equitable education..."</a:t>
          </a:r>
          <a:endParaRPr lang="en-US" sz="2000" kern="1200" dirty="0">
            <a:solidFill>
              <a:schemeClr val="bg1"/>
            </a:solidFill>
          </a:endParaRPr>
        </a:p>
      </dsp:txBody>
      <dsp:txXfrm rot="5400000">
        <a:off x="6551653" y="908423"/>
        <a:ext cx="3046735" cy="27252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876A3F-4FE3-4D4F-B92F-163183850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4516C7-1FF3-F44B-93B1-24B9AA324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4C92B-6A45-864A-B429-22A9039765DA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6268A-8AA9-4C40-BEFB-029DF3E811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E928AC-AE76-324A-BA05-D16BF60C79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2C3C4-9460-4343-9283-24A378E271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5489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2.jpe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65FE6-BEE9-465E-9202-2D200EDE749C}" type="datetimeFigureOut">
              <a:rPr lang="en-GB" smtClean="0"/>
              <a:t>10/01/2023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DE8F2A-B3D4-43F2-B39B-CD77F64A195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6177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91796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9181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29649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2207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31917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32298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9183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51950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16714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79200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8365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0610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33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40391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01004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38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16535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40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3973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96874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8568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1841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8907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9343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920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442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B934246-87B1-4444-9DCA-06622CAD55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3992" y="124953"/>
            <a:ext cx="11944014" cy="4372387"/>
          </a:xfrm>
          <a:custGeom>
            <a:avLst/>
            <a:gdLst>
              <a:gd name="connsiteX0" fmla="*/ 0 w 11944014"/>
              <a:gd name="connsiteY0" fmla="*/ 0 h 4372387"/>
              <a:gd name="connsiteX1" fmla="*/ 11944014 w 11944014"/>
              <a:gd name="connsiteY1" fmla="*/ 0 h 4372387"/>
              <a:gd name="connsiteX2" fmla="*/ 11944014 w 11944014"/>
              <a:gd name="connsiteY2" fmla="*/ 4064314 h 4372387"/>
              <a:gd name="connsiteX3" fmla="*/ 11419539 w 11944014"/>
              <a:gd name="connsiteY3" fmla="*/ 4152711 h 4372387"/>
              <a:gd name="connsiteX4" fmla="*/ 4857299 w 11944014"/>
              <a:gd name="connsiteY4" fmla="*/ 3772522 h 4372387"/>
              <a:gd name="connsiteX5" fmla="*/ 510557 w 11944014"/>
              <a:gd name="connsiteY5" fmla="*/ 3115117 h 4372387"/>
              <a:gd name="connsiteX6" fmla="*/ 0 w 11944014"/>
              <a:gd name="connsiteY6" fmla="*/ 3085767 h 437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4014" h="4372387">
                <a:moveTo>
                  <a:pt x="0" y="0"/>
                </a:moveTo>
                <a:lnTo>
                  <a:pt x="11944014" y="0"/>
                </a:lnTo>
                <a:lnTo>
                  <a:pt x="11944014" y="4064314"/>
                </a:lnTo>
                <a:lnTo>
                  <a:pt x="11419539" y="4152711"/>
                </a:lnTo>
                <a:cubicBezTo>
                  <a:pt x="10120431" y="4379826"/>
                  <a:pt x="8581267" y="4634432"/>
                  <a:pt x="4857299" y="3772522"/>
                </a:cubicBezTo>
                <a:cubicBezTo>
                  <a:pt x="3261016" y="3403063"/>
                  <a:pt x="1951876" y="3212078"/>
                  <a:pt x="510557" y="3115117"/>
                </a:cubicBezTo>
                <a:lnTo>
                  <a:pt x="0" y="30857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E99C6B2-05CE-48A7-8696-CEC64BE74DF5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123993 w 12192001"/>
              <a:gd name="connsiteY0" fmla="*/ 123993 h 6858000"/>
              <a:gd name="connsiteX1" fmla="*/ 123993 w 12192001"/>
              <a:gd name="connsiteY1" fmla="*/ 3209760 h 6858000"/>
              <a:gd name="connsiteX2" fmla="*/ 634550 w 12192001"/>
              <a:gd name="connsiteY2" fmla="*/ 3239110 h 6858000"/>
              <a:gd name="connsiteX3" fmla="*/ 4981292 w 12192001"/>
              <a:gd name="connsiteY3" fmla="*/ 3896515 h 6858000"/>
              <a:gd name="connsiteX4" fmla="*/ 11543532 w 12192001"/>
              <a:gd name="connsiteY4" fmla="*/ 4276704 h 6858000"/>
              <a:gd name="connsiteX5" fmla="*/ 12068007 w 12192001"/>
              <a:gd name="connsiteY5" fmla="*/ 4188307 h 6858000"/>
              <a:gd name="connsiteX6" fmla="*/ 12068007 w 12192001"/>
              <a:gd name="connsiteY6" fmla="*/ 123993 h 6858000"/>
              <a:gd name="connsiteX7" fmla="*/ 0 w 12192001"/>
              <a:gd name="connsiteY7" fmla="*/ 0 h 6858000"/>
              <a:gd name="connsiteX8" fmla="*/ 12192000 w 12192001"/>
              <a:gd name="connsiteY8" fmla="*/ 0 h 6858000"/>
              <a:gd name="connsiteX9" fmla="*/ 12192000 w 12192001"/>
              <a:gd name="connsiteY9" fmla="*/ 4167393 h 6858000"/>
              <a:gd name="connsiteX10" fmla="*/ 12192001 w 12192001"/>
              <a:gd name="connsiteY10" fmla="*/ 4167393 h 6858000"/>
              <a:gd name="connsiteX11" fmla="*/ 12192001 w 12192001"/>
              <a:gd name="connsiteY11" fmla="*/ 4799849 h 6858000"/>
              <a:gd name="connsiteX12" fmla="*/ 12192001 w 12192001"/>
              <a:gd name="connsiteY12" fmla="*/ 4950491 h 6858000"/>
              <a:gd name="connsiteX13" fmla="*/ 12192001 w 12192001"/>
              <a:gd name="connsiteY13" fmla="*/ 6858000 h 6858000"/>
              <a:gd name="connsiteX14" fmla="*/ 12192000 w 12192001"/>
              <a:gd name="connsiteY14" fmla="*/ 6858000 h 6858000"/>
              <a:gd name="connsiteX15" fmla="*/ 1 w 12192001"/>
              <a:gd name="connsiteY15" fmla="*/ 6858000 h 6858000"/>
              <a:gd name="connsiteX16" fmla="*/ 0 w 12192001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1" h="6858000">
                <a:moveTo>
                  <a:pt x="123993" y="123993"/>
                </a:moveTo>
                <a:lnTo>
                  <a:pt x="123993" y="3209760"/>
                </a:lnTo>
                <a:lnTo>
                  <a:pt x="634550" y="3239110"/>
                </a:lnTo>
                <a:cubicBezTo>
                  <a:pt x="2075869" y="3336071"/>
                  <a:pt x="3385009" y="3527056"/>
                  <a:pt x="4981292" y="3896515"/>
                </a:cubicBezTo>
                <a:cubicBezTo>
                  <a:pt x="8705260" y="4758425"/>
                  <a:pt x="10244424" y="4503819"/>
                  <a:pt x="11543532" y="4276704"/>
                </a:cubicBezTo>
                <a:lnTo>
                  <a:pt x="12068007" y="4188307"/>
                </a:lnTo>
                <a:lnTo>
                  <a:pt x="12068007" y="1239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4167393"/>
                </a:lnTo>
                <a:lnTo>
                  <a:pt x="12192001" y="4167393"/>
                </a:lnTo>
                <a:lnTo>
                  <a:pt x="12192001" y="4799849"/>
                </a:lnTo>
                <a:lnTo>
                  <a:pt x="12192001" y="4950491"/>
                </a:lnTo>
                <a:lnTo>
                  <a:pt x="12192001" y="6858000"/>
                </a:lnTo>
                <a:lnTo>
                  <a:pt x="12192000" y="68580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048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5240" y="3802065"/>
            <a:ext cx="9784080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5240" y="4294303"/>
            <a:ext cx="9784080" cy="1737360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951AB2-D568-4A7E-9408-FADC8BED4119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4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5240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23026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8664829-F6FB-4E31-BF5C-C895ADF2BA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35999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5240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23026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E9E558E-F7EF-4347-AD3C-FDB2A9BCF6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35999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AD2AC4-32E8-BC46-848C-BEA37118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448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679784BB-7CDD-484B-8F47-9CF1D79993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99200" y="0"/>
            <a:ext cx="58928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493776"/>
            <a:ext cx="5170715" cy="1089529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1499" y="2061165"/>
            <a:ext cx="5045529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1499" y="2708227"/>
            <a:ext cx="5045529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6A75B6-7B4E-496F-A846-0FFBB6E1D164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648ACB4-9C22-4636-800F-578055A5BC10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872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ocument 3">
            <a:extLst>
              <a:ext uri="{FF2B5EF4-FFF2-40B4-BE49-F238E27FC236}">
                <a16:creationId xmlns:a16="http://schemas.microsoft.com/office/drawing/2014/main" id="{D5C833BC-89A8-4D28-9D63-F45F14D694BF}"/>
              </a:ext>
            </a:extLst>
          </p:cNvPr>
          <p:cNvSpPr/>
          <p:nvPr userDrawn="1"/>
        </p:nvSpPr>
        <p:spPr>
          <a:xfrm flipH="1">
            <a:off x="123987" y="124955"/>
            <a:ext cx="11953415" cy="4408002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17" h="24785">
                <a:moveTo>
                  <a:pt x="17" y="0"/>
                </a:moveTo>
                <a:lnTo>
                  <a:pt x="21617" y="0"/>
                </a:lnTo>
                <a:lnTo>
                  <a:pt x="21617" y="17322"/>
                </a:lnTo>
                <a:cubicBezTo>
                  <a:pt x="10919" y="19230"/>
                  <a:pt x="10221" y="28798"/>
                  <a:pt x="0" y="22875"/>
                </a:cubicBezTo>
                <a:cubicBezTo>
                  <a:pt x="6" y="15250"/>
                  <a:pt x="11" y="7625"/>
                  <a:pt x="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2240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3">
            <a:extLst>
              <a:ext uri="{FF2B5EF4-FFF2-40B4-BE49-F238E27FC236}">
                <a16:creationId xmlns:a16="http://schemas.microsoft.com/office/drawing/2014/main" id="{7F75D8AF-79DE-4E2B-A15F-8EC66948BC31}"/>
              </a:ext>
            </a:extLst>
          </p:cNvPr>
          <p:cNvSpPr/>
          <p:nvPr userDrawn="1"/>
        </p:nvSpPr>
        <p:spPr>
          <a:xfrm flipH="1" flipV="1">
            <a:off x="114590" y="4581492"/>
            <a:ext cx="11962815" cy="2152681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  <a:gd name="connsiteX0" fmla="*/ 34 w 21634"/>
              <a:gd name="connsiteY0" fmla="*/ 0 h 36778"/>
              <a:gd name="connsiteX1" fmla="*/ 21634 w 21634"/>
              <a:gd name="connsiteY1" fmla="*/ 0 h 36778"/>
              <a:gd name="connsiteX2" fmla="*/ 21634 w 21634"/>
              <a:gd name="connsiteY2" fmla="*/ 17322 h 36778"/>
              <a:gd name="connsiteX3" fmla="*/ 0 w 21634"/>
              <a:gd name="connsiteY3" fmla="*/ 35787 h 36778"/>
              <a:gd name="connsiteX4" fmla="*/ 34 w 21634"/>
              <a:gd name="connsiteY4" fmla="*/ 0 h 36778"/>
              <a:gd name="connsiteX0" fmla="*/ 34 w 21634"/>
              <a:gd name="connsiteY0" fmla="*/ 0 h 41874"/>
              <a:gd name="connsiteX1" fmla="*/ 21634 w 21634"/>
              <a:gd name="connsiteY1" fmla="*/ 0 h 41874"/>
              <a:gd name="connsiteX2" fmla="*/ 21634 w 21634"/>
              <a:gd name="connsiteY2" fmla="*/ 17322 h 41874"/>
              <a:gd name="connsiteX3" fmla="*/ 0 w 21634"/>
              <a:gd name="connsiteY3" fmla="*/ 35787 h 41874"/>
              <a:gd name="connsiteX4" fmla="*/ 34 w 21634"/>
              <a:gd name="connsiteY4" fmla="*/ 0 h 41874"/>
              <a:gd name="connsiteX0" fmla="*/ 34 w 21634"/>
              <a:gd name="connsiteY0" fmla="*/ 0 h 42123"/>
              <a:gd name="connsiteX1" fmla="*/ 21634 w 21634"/>
              <a:gd name="connsiteY1" fmla="*/ 0 h 42123"/>
              <a:gd name="connsiteX2" fmla="*/ 21634 w 21634"/>
              <a:gd name="connsiteY2" fmla="*/ 17322 h 42123"/>
              <a:gd name="connsiteX3" fmla="*/ 0 w 21634"/>
              <a:gd name="connsiteY3" fmla="*/ 35787 h 42123"/>
              <a:gd name="connsiteX4" fmla="*/ 34 w 21634"/>
              <a:gd name="connsiteY4" fmla="*/ 0 h 4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4" h="42123">
                <a:moveTo>
                  <a:pt x="34" y="0"/>
                </a:moveTo>
                <a:lnTo>
                  <a:pt x="21634" y="0"/>
                </a:lnTo>
                <a:lnTo>
                  <a:pt x="21634" y="17322"/>
                </a:lnTo>
                <a:cubicBezTo>
                  <a:pt x="10970" y="21444"/>
                  <a:pt x="9198" y="56098"/>
                  <a:pt x="0" y="35787"/>
                </a:cubicBezTo>
                <a:cubicBezTo>
                  <a:pt x="6" y="28162"/>
                  <a:pt x="28" y="7625"/>
                  <a:pt x="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Header 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tx1"/>
                </a:solidFill>
              </a:rPr>
              <a:pPr/>
              <a:t>‹#›</a:t>
            </a:fld>
            <a:endParaRPr lang="en-GB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219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8E3AAF-44AA-41E0-AE18-8B461598AD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6314" y="1825625"/>
            <a:ext cx="5306787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C1B8B60-5429-4EF9-93D0-2CCCF562B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89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4700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0215"/>
            <a:ext cx="3932237" cy="155718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43535EE-90E2-422C-B7AC-4D346E8D6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00215"/>
            <a:ext cx="6172200" cy="536877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6424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0215"/>
            <a:ext cx="3932237" cy="155718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131CB29F-0BE0-476F-B57A-7638E9BFA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00215"/>
            <a:ext cx="6172200" cy="5368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9964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432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E46C0F6-F728-4FF0-A7F3-F6AECCD35B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0650" y="136525"/>
            <a:ext cx="11950700" cy="6584951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DAD220-8CE3-4FF4-957A-1E24442C65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500" y="4022725"/>
            <a:ext cx="10033000" cy="1236236"/>
          </a:xfrm>
          <a:solidFill>
            <a:schemeClr val="tx1">
              <a:alpha val="68000"/>
            </a:schemeClr>
          </a:solidFill>
        </p:spPr>
        <p:txBody>
          <a:bodyPr lIns="274320" tIns="274320" rIns="274320" bIns="274320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8FDDD78-44AA-4B92-90B8-DFC56D688C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6550" y="3269342"/>
            <a:ext cx="1155366" cy="2576090"/>
          </a:xfrm>
          <a:noFill/>
        </p:spPr>
        <p:txBody>
          <a:bodyPr wrap="square" lIns="182880" tIns="182880" rIns="182880" bIns="91440">
            <a:spAutoFit/>
          </a:bodyPr>
          <a:lstStyle>
            <a:lvl1pPr marL="0" indent="0">
              <a:buNone/>
              <a:defRPr sz="1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283712C-6C33-4303-985C-6493AAFAF40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93B617-BDEC-4471-BF16-3ADF8D92DD69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3D238BD-C38B-4BEB-92A5-657AAB9C5351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E81040-AE93-4763-96F3-062F0F2D8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0143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314F9CD-0693-4A94-A67A-F71413300A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39624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3"/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386286-CEE2-E94A-BBC0-0A3723EB14DE}"/>
              </a:ext>
            </a:extLst>
          </p:cNvPr>
          <p:cNvSpPr/>
          <p:nvPr userDrawn="1"/>
        </p:nvSpPr>
        <p:spPr>
          <a:xfrm>
            <a:off x="11008895" y="6220326"/>
            <a:ext cx="866273" cy="6376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5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7C719AD2-39D2-425C-90E5-8FD2D783ADD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4907643" cy="701731"/>
          </a:xfrm>
        </p:spPr>
        <p:txBody>
          <a:bodyPr vert="horz" wrap="square" lIns="91440" tIns="45720" rIns="91440" bIns="45720" rtlCol="0" anchor="b">
            <a:spAutoFit/>
          </a:bodyPr>
          <a:lstStyle>
            <a:lvl1pPr>
              <a:defRPr lang="en-GB" sz="4400" b="1" spc="-150" dirty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419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D24BA90-E7BA-471E-AA13-3329EDCD80A2}"/>
              </a:ext>
            </a:extLst>
          </p:cNvPr>
          <p:cNvSpPr/>
          <p:nvPr userDrawn="1"/>
        </p:nvSpPr>
        <p:spPr>
          <a:xfrm flipV="1">
            <a:off x="-1" y="-3"/>
            <a:ext cx="12192001" cy="6858003"/>
          </a:xfrm>
          <a:custGeom>
            <a:avLst/>
            <a:gdLst>
              <a:gd name="connsiteX0" fmla="*/ 9171734 w 12192001"/>
              <a:gd name="connsiteY0" fmla="*/ 2269381 h 6858003"/>
              <a:gd name="connsiteX1" fmla="*/ 4981292 w 12192001"/>
              <a:gd name="connsiteY1" fmla="*/ 1670903 h 6858003"/>
              <a:gd name="connsiteX2" fmla="*/ 634550 w 12192001"/>
              <a:gd name="connsiteY2" fmla="*/ 1013497 h 6858003"/>
              <a:gd name="connsiteX3" fmla="*/ 123993 w 12192001"/>
              <a:gd name="connsiteY3" fmla="*/ 984148 h 6858003"/>
              <a:gd name="connsiteX4" fmla="*/ 123993 w 12192001"/>
              <a:gd name="connsiteY4" fmla="*/ 123993 h 6858003"/>
              <a:gd name="connsiteX5" fmla="*/ 12068007 w 12192001"/>
              <a:gd name="connsiteY5" fmla="*/ 123993 h 6858003"/>
              <a:gd name="connsiteX6" fmla="*/ 12068007 w 12192001"/>
              <a:gd name="connsiteY6" fmla="*/ 1962695 h 6858003"/>
              <a:gd name="connsiteX7" fmla="*/ 11543532 w 12192001"/>
              <a:gd name="connsiteY7" fmla="*/ 2051091 h 6858003"/>
              <a:gd name="connsiteX8" fmla="*/ 9171734 w 12192001"/>
              <a:gd name="connsiteY8" fmla="*/ 2269381 h 6858003"/>
              <a:gd name="connsiteX9" fmla="*/ 1 w 12192001"/>
              <a:gd name="connsiteY9" fmla="*/ 6858003 h 6858003"/>
              <a:gd name="connsiteX10" fmla="*/ 12192001 w 12192001"/>
              <a:gd name="connsiteY10" fmla="*/ 6858003 h 6858003"/>
              <a:gd name="connsiteX11" fmla="*/ 12192001 w 12192001"/>
              <a:gd name="connsiteY11" fmla="*/ 2724879 h 6858003"/>
              <a:gd name="connsiteX12" fmla="*/ 12192001 w 12192001"/>
              <a:gd name="connsiteY12" fmla="*/ 2477360 h 6858003"/>
              <a:gd name="connsiteX13" fmla="*/ 12192001 w 12192001"/>
              <a:gd name="connsiteY13" fmla="*/ 1941781 h 6858003"/>
              <a:gd name="connsiteX14" fmla="*/ 12192000 w 12192001"/>
              <a:gd name="connsiteY14" fmla="*/ 1941781 h 6858003"/>
              <a:gd name="connsiteX15" fmla="*/ 12192000 w 12192001"/>
              <a:gd name="connsiteY15" fmla="*/ 0 h 6858003"/>
              <a:gd name="connsiteX16" fmla="*/ 0 w 12192001"/>
              <a:gd name="connsiteY16" fmla="*/ 0 h 6858003"/>
              <a:gd name="connsiteX17" fmla="*/ 0 w 12192001"/>
              <a:gd name="connsiteY17" fmla="*/ 6858000 h 6858003"/>
              <a:gd name="connsiteX18" fmla="*/ 1 w 12192001"/>
              <a:gd name="connsiteY18" fmla="*/ 6858000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1" h="6858003">
                <a:moveTo>
                  <a:pt x="9171734" y="2269381"/>
                </a:moveTo>
                <a:cubicBezTo>
                  <a:pt x="8159059" y="2253684"/>
                  <a:pt x="6843276" y="2101858"/>
                  <a:pt x="4981292" y="1670903"/>
                </a:cubicBezTo>
                <a:cubicBezTo>
                  <a:pt x="3385010" y="1301444"/>
                  <a:pt x="2075869" y="1110459"/>
                  <a:pt x="634550" y="1013497"/>
                </a:cubicBezTo>
                <a:lnTo>
                  <a:pt x="123993" y="984148"/>
                </a:lnTo>
                <a:lnTo>
                  <a:pt x="123993" y="123993"/>
                </a:lnTo>
                <a:lnTo>
                  <a:pt x="12068007" y="123993"/>
                </a:lnTo>
                <a:lnTo>
                  <a:pt x="12068007" y="1962695"/>
                </a:lnTo>
                <a:lnTo>
                  <a:pt x="11543532" y="2051091"/>
                </a:lnTo>
                <a:cubicBezTo>
                  <a:pt x="10893978" y="2164649"/>
                  <a:pt x="10184410" y="2285079"/>
                  <a:pt x="9171734" y="2269381"/>
                </a:cubicBezTo>
                <a:close/>
                <a:moveTo>
                  <a:pt x="1" y="6858003"/>
                </a:moveTo>
                <a:lnTo>
                  <a:pt x="12192001" y="6858003"/>
                </a:lnTo>
                <a:lnTo>
                  <a:pt x="12192001" y="2724879"/>
                </a:lnTo>
                <a:lnTo>
                  <a:pt x="12192001" y="2477360"/>
                </a:lnTo>
                <a:lnTo>
                  <a:pt x="12192001" y="1941781"/>
                </a:lnTo>
                <a:lnTo>
                  <a:pt x="12192000" y="1941781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lnTo>
                  <a:pt x="1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467520A-F508-4AA5-BBCF-30AE2B312E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3992" y="4587876"/>
            <a:ext cx="11944014" cy="2146775"/>
          </a:xfrm>
          <a:custGeom>
            <a:avLst/>
            <a:gdLst>
              <a:gd name="connsiteX0" fmla="*/ 9047741 w 11944014"/>
              <a:gd name="connsiteY0" fmla="*/ 1387 h 2146775"/>
              <a:gd name="connsiteX1" fmla="*/ 11419539 w 11944014"/>
              <a:gd name="connsiteY1" fmla="*/ 219677 h 2146775"/>
              <a:gd name="connsiteX2" fmla="*/ 11944014 w 11944014"/>
              <a:gd name="connsiteY2" fmla="*/ 308073 h 2146775"/>
              <a:gd name="connsiteX3" fmla="*/ 11944014 w 11944014"/>
              <a:gd name="connsiteY3" fmla="*/ 2146775 h 2146775"/>
              <a:gd name="connsiteX4" fmla="*/ 0 w 11944014"/>
              <a:gd name="connsiteY4" fmla="*/ 2146775 h 2146775"/>
              <a:gd name="connsiteX5" fmla="*/ 0 w 11944014"/>
              <a:gd name="connsiteY5" fmla="*/ 1286620 h 2146775"/>
              <a:gd name="connsiteX6" fmla="*/ 510557 w 11944014"/>
              <a:gd name="connsiteY6" fmla="*/ 1257271 h 2146775"/>
              <a:gd name="connsiteX7" fmla="*/ 4857299 w 11944014"/>
              <a:gd name="connsiteY7" fmla="*/ 599865 h 2146775"/>
              <a:gd name="connsiteX8" fmla="*/ 9047741 w 11944014"/>
              <a:gd name="connsiteY8" fmla="*/ 1387 h 214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44014" h="2146775">
                <a:moveTo>
                  <a:pt x="9047741" y="1387"/>
                </a:moveTo>
                <a:cubicBezTo>
                  <a:pt x="10060417" y="-14311"/>
                  <a:pt x="10769985" y="106119"/>
                  <a:pt x="11419539" y="219677"/>
                </a:cubicBezTo>
                <a:lnTo>
                  <a:pt x="11944014" y="308073"/>
                </a:lnTo>
                <a:lnTo>
                  <a:pt x="11944014" y="2146775"/>
                </a:lnTo>
                <a:lnTo>
                  <a:pt x="0" y="2146775"/>
                </a:lnTo>
                <a:lnTo>
                  <a:pt x="0" y="1286620"/>
                </a:lnTo>
                <a:lnTo>
                  <a:pt x="510557" y="1257271"/>
                </a:lnTo>
                <a:cubicBezTo>
                  <a:pt x="1951876" y="1160309"/>
                  <a:pt x="3261017" y="969324"/>
                  <a:pt x="4857299" y="599865"/>
                </a:cubicBezTo>
                <a:cubicBezTo>
                  <a:pt x="6719283" y="168910"/>
                  <a:pt x="8035066" y="17084"/>
                  <a:pt x="9047741" y="13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Header 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13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836EFBB-5449-47CB-96D6-CB08287F75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>
                <a:solidFill>
                  <a:schemeClr val="tx1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3860800"/>
            <a:ext cx="9666514" cy="1686720"/>
          </a:xfrm>
        </p:spPr>
        <p:txBody>
          <a:bodyPr anchor="b">
            <a:noAutofit/>
          </a:bodyPr>
          <a:lstStyle>
            <a:lvl1pPr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Header 2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5610170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68A07C-35C9-40A7-8487-9EAD314C595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E9143E8-1B27-4F08-9F20-BE30B14AC24E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5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B7F86AE-7774-0B40-8944-DF91C77B0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463040"/>
            <a:ext cx="8030935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3012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18346-1C0B-46DB-AAA6-71C865DE8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463040"/>
            <a:ext cx="8030935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0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328109-BF43-024A-B25B-C69E4098C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1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1F05F3BA-65F5-4621-807B-C8B857D01C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38900" y="1463346"/>
            <a:ext cx="5181600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DF89E18-CCB2-4D69-AB77-CAB656EC2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38898" y="2149311"/>
            <a:ext cx="5181601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86F9159-693C-4325-939A-8C6869B22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463346"/>
            <a:ext cx="5306787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BEA361C8-0231-48E8-965E-6BB6D606C9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6314" y="2149311"/>
            <a:ext cx="5306789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96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1500" y="1509626"/>
            <a:ext cx="4900386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20114" y="1509626"/>
            <a:ext cx="4900386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1500" y="2156688"/>
            <a:ext cx="4900386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20114" y="2156688"/>
            <a:ext cx="4900386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B9F81-CC7F-5244-95A6-279BE4B5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25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1B3994-EC85-4CEE-B849-7AE33810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8709A-CA63-4EAC-968C-8873D088E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253331"/>
            <a:ext cx="11174186" cy="4770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A3C17-8AAC-4933-A7DA-CD7D3F840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631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B1D122-60D0-8B4D-896A-2A770C0B6343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B5B9FA1-1805-A944-AC99-868579EBA1AD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57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62" r:id="rId5"/>
    <p:sldLayoutId id="2147483650" r:id="rId6"/>
    <p:sldLayoutId id="2147483668" r:id="rId7"/>
    <p:sldLayoutId id="2147483674" r:id="rId8"/>
    <p:sldLayoutId id="2147483666" r:id="rId9"/>
    <p:sldLayoutId id="2147483664" r:id="rId10"/>
    <p:sldLayoutId id="2147483663" r:id="rId11"/>
    <p:sldLayoutId id="2147483667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65" r:id="rId18"/>
    <p:sldLayoutId id="2147483669" r:id="rId19"/>
    <p:sldLayoutId id="214748367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3600" b="1" kern="1200" spc="-60" baseline="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60">
          <p15:clr>
            <a:srgbClr val="F26B43"/>
          </p15:clr>
        </p15:guide>
        <p15:guide id="4" pos="7320">
          <p15:clr>
            <a:srgbClr val="F26B43"/>
          </p15:clr>
        </p15:guide>
        <p15:guide id="5" orient="horz" pos="360">
          <p15:clr>
            <a:srgbClr val="F26B43"/>
          </p15:clr>
        </p15:guide>
        <p15:guide id="6" orient="horz" pos="3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close up of a hand holding a pen over paper">
            <a:extLst>
              <a:ext uri="{FF2B5EF4-FFF2-40B4-BE49-F238E27FC236}">
                <a16:creationId xmlns:a16="http://schemas.microsoft.com/office/drawing/2014/main" id="{1BF8833C-D907-D24E-949C-65190DF6299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6" t="45853" b="37331"/>
          <a:stretch/>
        </p:blipFill>
        <p:spPr>
          <a:xfrm>
            <a:off x="-1" y="-196323"/>
            <a:ext cx="12192001" cy="4521187"/>
          </a:xfrm>
        </p:spPr>
      </p:pic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1" y="4901450"/>
            <a:ext cx="10607040" cy="701731"/>
          </a:xfrm>
        </p:spPr>
        <p:txBody>
          <a:bodyPr/>
          <a:lstStyle/>
          <a:p>
            <a:r>
              <a:rPr lang="en-GB">
                <a:solidFill>
                  <a:srgbClr val="0C596D"/>
                </a:solidFill>
              </a:rPr>
              <a:t>BLUEPRINT OF AN ESSAY</a:t>
            </a:r>
          </a:p>
        </p:txBody>
      </p:sp>
      <p:sp>
        <p:nvSpPr>
          <p:cNvPr id="52" name="Subtitle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>
                <a:solidFill>
                  <a:srgbClr val="03556D"/>
                </a:solidFill>
              </a:rPr>
              <a:t>Writing Support Desk</a:t>
            </a:r>
          </a:p>
        </p:txBody>
      </p:sp>
      <p:pic>
        <p:nvPicPr>
          <p:cNvPr id="6" name="Picture 5" descr="Image result for uwindsor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7297" y="4676203"/>
            <a:ext cx="2816134" cy="926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ubtitle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 txBox="1">
            <a:spLocks/>
          </p:cNvSpPr>
          <p:nvPr/>
        </p:nvSpPr>
        <p:spPr>
          <a:xfrm>
            <a:off x="2394463" y="5603181"/>
            <a:ext cx="9144000" cy="341632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800" b="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1" dirty="0"/>
              <a:t>writingsupport@uwindsor.ca</a:t>
            </a:r>
          </a:p>
        </p:txBody>
      </p:sp>
    </p:spTree>
    <p:extLst>
      <p:ext uri="{BB962C8B-B14F-4D97-AF65-F5344CB8AC3E}">
        <p14:creationId xmlns:p14="http://schemas.microsoft.com/office/powerpoint/2010/main" val="3830756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 rot="10800000"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985159"/>
            <a:ext cx="6461229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THROUGHOUT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</a:rPr>
              <a:t>HISTORY,...</a:t>
            </a:r>
          </a:p>
        </p:txBody>
      </p:sp>
      <p:sp>
        <p:nvSpPr>
          <p:cNvPr id="4" name="Multiplication Sign 4">
            <a:extLst>
              <a:ext uri="{FF2B5EF4-FFF2-40B4-BE49-F238E27FC236}">
                <a16:creationId xmlns:a16="http://schemas.microsoft.com/office/drawing/2014/main" id="{72968543-3A93-43E7-B0BA-16D76488EDFE}"/>
              </a:ext>
            </a:extLst>
          </p:cNvPr>
          <p:cNvSpPr/>
          <p:nvPr/>
        </p:nvSpPr>
        <p:spPr>
          <a:xfrm>
            <a:off x="4063071" y="827468"/>
            <a:ext cx="4021157" cy="3635566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2890C3A-441C-48DF-8B66-1C07B3883A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2745" y="3657053"/>
            <a:ext cx="3464019" cy="88084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000" dirty="0"/>
              <a:t>Too broad: Shakespeare wrote during the early modern era.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751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 rot="10800000"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985159"/>
            <a:ext cx="6461229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IN EARLY MODERN ENGLAND...</a:t>
            </a:r>
          </a:p>
        </p:txBody>
      </p:sp>
    </p:spTree>
    <p:extLst>
      <p:ext uri="{BB962C8B-B14F-4D97-AF65-F5344CB8AC3E}">
        <p14:creationId xmlns:p14="http://schemas.microsoft.com/office/powerpoint/2010/main" val="2057214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 rot="10800000">
            <a:off x="1069831" y="456210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1200819"/>
            <a:ext cx="6461229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IN EARLY MODERN ENGLAND...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Multiplication Sign 4">
            <a:extLst>
              <a:ext uri="{FF2B5EF4-FFF2-40B4-BE49-F238E27FC236}">
                <a16:creationId xmlns:a16="http://schemas.microsoft.com/office/drawing/2014/main" id="{72968543-3A93-43E7-B0BA-16D76488EDFE}"/>
              </a:ext>
            </a:extLst>
          </p:cNvPr>
          <p:cNvSpPr/>
          <p:nvPr/>
        </p:nvSpPr>
        <p:spPr>
          <a:xfrm>
            <a:off x="3876165" y="913732"/>
            <a:ext cx="4021157" cy="3635566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2890C3A-441C-48DF-8B66-1C07B3883A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218" y="3427015"/>
            <a:ext cx="4240397" cy="88084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000" dirty="0"/>
              <a:t>Too broad: </a:t>
            </a:r>
            <a:br>
              <a:rPr lang="en-US" sz="4000" dirty="0"/>
            </a:br>
            <a:r>
              <a:rPr lang="en-US" sz="4000" dirty="0"/>
              <a:t>Lots of people wrote plays in early modern England.</a:t>
            </a:r>
          </a:p>
        </p:txBody>
      </p:sp>
    </p:spTree>
    <p:extLst>
      <p:ext uri="{BB962C8B-B14F-4D97-AF65-F5344CB8AC3E}">
        <p14:creationId xmlns:p14="http://schemas.microsoft.com/office/powerpoint/2010/main" val="307174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 rot="10800000"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985159"/>
            <a:ext cx="6461229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IN SHAKESPEARE'S PLAYS...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334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 rot="10800000">
            <a:off x="1069831" y="456210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1200819"/>
            <a:ext cx="6461229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IN SHAKESPEARE'S PLAYS...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Multiplication Sign 4">
            <a:extLst>
              <a:ext uri="{FF2B5EF4-FFF2-40B4-BE49-F238E27FC236}">
                <a16:creationId xmlns:a16="http://schemas.microsoft.com/office/drawing/2014/main" id="{72968543-3A93-43E7-B0BA-16D76488EDFE}"/>
              </a:ext>
            </a:extLst>
          </p:cNvPr>
          <p:cNvSpPr/>
          <p:nvPr/>
        </p:nvSpPr>
        <p:spPr>
          <a:xfrm>
            <a:off x="3876165" y="913732"/>
            <a:ext cx="4021157" cy="3635566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2890C3A-441C-48DF-8B66-1C07B3883A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218" y="3427015"/>
            <a:ext cx="4240397" cy="88084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000" dirty="0"/>
              <a:t>Too broad: </a:t>
            </a:r>
            <a:br>
              <a:rPr lang="en-US" sz="4000" dirty="0"/>
            </a:br>
            <a:r>
              <a:rPr lang="en-US" sz="4000" dirty="0"/>
              <a:t>Shakespeare wrote more </a:t>
            </a:r>
            <a:br>
              <a:rPr lang="en-US" sz="4000" dirty="0"/>
            </a:br>
            <a:r>
              <a:rPr lang="en-US" sz="4000" dirty="0"/>
              <a:t>than 30 plays in his life.</a:t>
            </a:r>
          </a:p>
        </p:txBody>
      </p:sp>
    </p:spTree>
    <p:extLst>
      <p:ext uri="{BB962C8B-B14F-4D97-AF65-F5344CB8AC3E}">
        <p14:creationId xmlns:p14="http://schemas.microsoft.com/office/powerpoint/2010/main" val="3659046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 rot="10800000"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985159"/>
            <a:ext cx="64612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4400" b="1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41648" y="786462"/>
            <a:ext cx="6461229" cy="34778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SHAKESPEARE'S </a:t>
            </a:r>
            <a:r>
              <a:rPr lang="en-US" sz="4400" b="1" i="1" dirty="0">
                <a:solidFill>
                  <a:schemeClr val="bg1"/>
                </a:solidFill>
              </a:rPr>
              <a:t>ROMEO &amp; JULIET </a:t>
            </a:r>
            <a:r>
              <a:rPr lang="en-US" sz="4400" b="1" dirty="0">
                <a:solidFill>
                  <a:schemeClr val="bg1"/>
                </a:solidFill>
              </a:rPr>
              <a:t>SUBVERTS GENDER ROLES IN </a:t>
            </a:r>
            <a:br>
              <a:rPr lang="en-US" sz="4400" b="1" dirty="0">
                <a:solidFill>
                  <a:schemeClr val="bg1"/>
                </a:solidFill>
              </a:rPr>
            </a:br>
            <a:r>
              <a:rPr lang="en-US" sz="4400" b="1" dirty="0">
                <a:solidFill>
                  <a:schemeClr val="bg1"/>
                </a:solidFill>
              </a:rPr>
              <a:t>VARIOUS </a:t>
            </a:r>
            <a:br>
              <a:rPr lang="en-US" sz="4400" b="1" dirty="0">
                <a:solidFill>
                  <a:schemeClr val="bg1"/>
                </a:solidFill>
              </a:rPr>
            </a:br>
            <a:r>
              <a:rPr lang="en-US" sz="4400" b="1" dirty="0">
                <a:solidFill>
                  <a:schemeClr val="bg1"/>
                </a:solidFill>
              </a:rPr>
              <a:t>WAYS...</a:t>
            </a:r>
          </a:p>
        </p:txBody>
      </p:sp>
    </p:spTree>
    <p:extLst>
      <p:ext uri="{BB962C8B-B14F-4D97-AF65-F5344CB8AC3E}">
        <p14:creationId xmlns:p14="http://schemas.microsoft.com/office/powerpoint/2010/main" val="688744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 rot="10800000"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985159"/>
            <a:ext cx="64612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4400" b="1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68542" y="741639"/>
            <a:ext cx="6461229" cy="4154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ea typeface="+mn-lt"/>
                <a:cs typeface="+mn-lt"/>
              </a:rPr>
              <a:t>SHAKESPEARE'S </a:t>
            </a:r>
            <a:r>
              <a:rPr lang="en-US" sz="4400" b="1" i="1" dirty="0">
                <a:solidFill>
                  <a:schemeClr val="bg1"/>
                </a:solidFill>
                <a:ea typeface="+mn-lt"/>
                <a:cs typeface="+mn-lt"/>
              </a:rPr>
              <a:t>ROMEO &amp; JULIET </a:t>
            </a:r>
            <a:r>
              <a:rPr lang="en-US" sz="4400" b="1" dirty="0">
                <a:solidFill>
                  <a:schemeClr val="bg1"/>
                </a:solidFill>
                <a:ea typeface="+mn-lt"/>
                <a:cs typeface="+mn-lt"/>
              </a:rPr>
              <a:t>SUBVERTS GENDER ROLES IN </a:t>
            </a:r>
            <a:br>
              <a:rPr lang="en-US" sz="4400" b="1" dirty="0">
                <a:solidFill>
                  <a:schemeClr val="bg1"/>
                </a:solidFill>
                <a:ea typeface="+mn-lt"/>
                <a:cs typeface="+mn-lt"/>
              </a:rPr>
            </a:br>
            <a:r>
              <a:rPr lang="en-US" sz="4400" b="1" dirty="0">
                <a:solidFill>
                  <a:schemeClr val="bg1"/>
                </a:solidFill>
                <a:ea typeface="+mn-lt"/>
                <a:cs typeface="+mn-lt"/>
              </a:rPr>
              <a:t>VARIOUS </a:t>
            </a:r>
            <a:br>
              <a:rPr lang="en-US" sz="4400" b="1" dirty="0">
                <a:solidFill>
                  <a:schemeClr val="bg1"/>
                </a:solidFill>
                <a:ea typeface="+mn-lt"/>
                <a:cs typeface="+mn-lt"/>
              </a:rPr>
            </a:br>
            <a:r>
              <a:rPr lang="en-US" sz="4400" b="1" dirty="0">
                <a:solidFill>
                  <a:schemeClr val="bg1"/>
                </a:solidFill>
                <a:ea typeface="+mn-lt"/>
                <a:cs typeface="+mn-lt"/>
              </a:rPr>
              <a:t>WAYS...</a:t>
            </a:r>
            <a:endParaRPr lang="en-US" sz="4400" dirty="0">
              <a:solidFill>
                <a:schemeClr val="bg1"/>
              </a:solidFill>
              <a:ea typeface="+mn-lt"/>
              <a:cs typeface="+mn-lt"/>
            </a:endParaRPr>
          </a:p>
          <a:p>
            <a:pPr algn="ctr"/>
            <a:endParaRPr lang="en-US" sz="4400" b="1" dirty="0">
              <a:solidFill>
                <a:schemeClr val="bg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851481" y="3185790"/>
            <a:ext cx="2549151" cy="3405603"/>
            <a:chOff x="799327" y="510010"/>
            <a:chExt cx="2549151" cy="3405603"/>
          </a:xfrm>
        </p:grpSpPr>
        <p:sp>
          <p:nvSpPr>
            <p:cNvPr id="11" name="Rectangle 10"/>
            <p:cNvSpPr/>
            <p:nvPr/>
          </p:nvSpPr>
          <p:spPr>
            <a:xfrm rot="2022715">
              <a:off x="799327" y="2700804"/>
              <a:ext cx="1735089" cy="649658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 rot="7677121">
              <a:off x="1284985" y="1852121"/>
              <a:ext cx="3405603" cy="721382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14462" y="5500668"/>
            <a:ext cx="6461229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200" b="1" dirty="0">
                <a:solidFill>
                  <a:srgbClr val="0FA5BE"/>
                </a:solidFill>
              </a:rPr>
              <a:t>NARROWS TOPIC &amp;</a:t>
            </a:r>
          </a:p>
          <a:p>
            <a:r>
              <a:rPr lang="en-US" sz="3200" b="1" dirty="0">
                <a:solidFill>
                  <a:srgbClr val="0FA5BE"/>
                </a:solidFill>
              </a:rPr>
              <a:t>INTRODUCES IT CLEARLY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5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 rot="10800000"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784742"/>
            <a:ext cx="64612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HOOK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</a:rPr>
              <a:t>OVERVIEW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</a:rPr>
              <a:t>THESIS</a:t>
            </a:r>
          </a:p>
        </p:txBody>
      </p:sp>
      <p:sp>
        <p:nvSpPr>
          <p:cNvPr id="10" name="Down Arrow 9"/>
          <p:cNvSpPr/>
          <p:nvPr/>
        </p:nvSpPr>
        <p:spPr>
          <a:xfrm>
            <a:off x="5616450" y="3647064"/>
            <a:ext cx="914400" cy="1807091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68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6314" y="743075"/>
            <a:ext cx="5941960" cy="590931"/>
          </a:xfrm>
        </p:spPr>
        <p:txBody>
          <a:bodyPr/>
          <a:lstStyle/>
          <a:p>
            <a:r>
              <a:rPr lang="en-US" dirty="0">
                <a:solidFill>
                  <a:srgbClr val="1DA9BF"/>
                </a:solidFill>
              </a:rPr>
              <a:t>A HOOK GRABS ATTENTION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28367" y="1387649"/>
            <a:ext cx="5045529" cy="33450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statistic </a:t>
            </a:r>
            <a:endParaRPr lang="en-US"/>
          </a:p>
          <a:p>
            <a:r>
              <a:rPr lang="en-US" sz="2800" dirty="0"/>
              <a:t>(Over half of Americans die of heart disease)</a:t>
            </a: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unconventional position</a:t>
            </a:r>
          </a:p>
          <a:p>
            <a:r>
              <a:rPr lang="en-US" sz="2800" dirty="0"/>
              <a:t>(The education system should not promote equality; rather, it should promote equity)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rhetorical question</a:t>
            </a:r>
          </a:p>
          <a:p>
            <a:r>
              <a:rPr lang="en-US" sz="2800" dirty="0"/>
              <a:t>(Should animals be protected by law?)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9" name="Rectangle 8" descr="Slide number background block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8" name="pasted-image.png" descr="Cropped image of fishing rod and landscape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2"/>
          <a:stretch/>
        </p:blipFill>
        <p:spPr>
          <a:xfrm>
            <a:off x="6864263" y="0"/>
            <a:ext cx="5327737" cy="687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808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6314" y="743075"/>
            <a:ext cx="5941960" cy="590931"/>
          </a:xfrm>
        </p:spPr>
        <p:txBody>
          <a:bodyPr/>
          <a:lstStyle/>
          <a:p>
            <a:r>
              <a:rPr lang="en-US" dirty="0">
                <a:solidFill>
                  <a:srgbClr val="1DA9BF"/>
                </a:solidFill>
              </a:rPr>
              <a:t>A HOOK GRABS ATTENTION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28367" y="1387649"/>
            <a:ext cx="5347453" cy="33450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quotation</a:t>
            </a:r>
            <a:endParaRPr lang="en-US" dirty="0"/>
          </a:p>
          <a:p>
            <a:r>
              <a:rPr lang="en-US" sz="2800" dirty="0"/>
              <a:t>"Education is the most powerful weapon" according to Nelson Mandela.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definition</a:t>
            </a:r>
            <a:endParaRPr lang="en-US" dirty="0"/>
          </a:p>
          <a:p>
            <a:r>
              <a:rPr lang="en-US" sz="2800" dirty="0"/>
              <a:t>Equity is defined as "a situation in which everyone is treated fairly and equally"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9" name="Rectangle 8" descr="Slide number background block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8" name="pasted-image.png" descr="Cropped image of fishing rod and landscape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2"/>
          <a:stretch/>
        </p:blipFill>
        <p:spPr>
          <a:xfrm>
            <a:off x="6979282" y="-14377"/>
            <a:ext cx="5327737" cy="687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278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per with essay outline written on it (Thesis) --&amp;#62; Bartky would argue X because A, B, &amp;#38; C&#10;Body 1 - Argument A, evidence i, ii, iii&#10;Body 2 - Argument B, evidence i, ii, iii&#10;Body 3 - Argument C, evidence i, ii, iii &#10;Conclusion - restate thesis, so what?">
            <a:extLst>
              <a:ext uri="{FF2B5EF4-FFF2-40B4-BE49-F238E27FC236}">
                <a16:creationId xmlns:a16="http://schemas.microsoft.com/office/drawing/2014/main" id="{94B3A238-1E84-4672-8887-97987F6DA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1619" y="1997"/>
            <a:ext cx="5154043" cy="687685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DABEFB6-39F6-4CF4-BEEA-1A2061C54856}"/>
              </a:ext>
            </a:extLst>
          </p:cNvPr>
          <p:cNvSpPr txBox="1">
            <a:spLocks/>
          </p:cNvSpPr>
          <p:nvPr/>
        </p:nvSpPr>
        <p:spPr>
          <a:xfrm>
            <a:off x="437465" y="2905265"/>
            <a:ext cx="6179954" cy="3139321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 b="1" dirty="0">
                <a:solidFill>
                  <a:srgbClr val="1DA9BF"/>
                </a:solidFill>
              </a:rPr>
              <a:t>MAP OUT </a:t>
            </a:r>
            <a:br>
              <a:rPr lang="en-US" sz="6000" b="1" dirty="0"/>
            </a:br>
            <a:r>
              <a:rPr lang="en-US" sz="6000" b="1" dirty="0">
                <a:solidFill>
                  <a:srgbClr val="1DA9BF"/>
                </a:solidFill>
              </a:rPr>
              <a:t>YOUR PAPER</a:t>
            </a:r>
          </a:p>
          <a:p>
            <a:r>
              <a:rPr lang="en-US" sz="6000" b="1" dirty="0">
                <a:solidFill>
                  <a:srgbClr val="1DA9BF"/>
                </a:solidFill>
              </a:rPr>
              <a:t>BEFORE YOU START WRITING!</a:t>
            </a:r>
          </a:p>
        </p:txBody>
      </p:sp>
    </p:spTree>
    <p:extLst>
      <p:ext uri="{BB962C8B-B14F-4D97-AF65-F5344CB8AC3E}">
        <p14:creationId xmlns:p14="http://schemas.microsoft.com/office/powerpoint/2010/main" val="3675257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6314" y="493776"/>
            <a:ext cx="5941960" cy="1089529"/>
          </a:xfrm>
        </p:spPr>
        <p:txBody>
          <a:bodyPr/>
          <a:lstStyle/>
          <a:p>
            <a:r>
              <a:rPr lang="en-US" dirty="0">
                <a:solidFill>
                  <a:srgbClr val="1DA9BF"/>
                </a:solidFill>
              </a:rPr>
              <a:t>PROVIDE AN OVERVIEW OF EVIDENCE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0" y="1883019"/>
            <a:ext cx="5045529" cy="334508"/>
          </a:xfrm>
        </p:spPr>
        <p:txBody>
          <a:bodyPr/>
          <a:lstStyle/>
          <a:p>
            <a:r>
              <a:rPr lang="en-US" sz="2800" dirty="0"/>
              <a:t>PRO TIP! Don’t go into too much detail. Save that for the body paragraphs.</a:t>
            </a:r>
          </a:p>
          <a:p>
            <a:endParaRPr lang="en-US" sz="2800" dirty="0"/>
          </a:p>
          <a:p>
            <a:r>
              <a:rPr lang="en-US" sz="2800" dirty="0"/>
              <a:t>What are the main points you will be using to defend your thesis?</a:t>
            </a:r>
          </a:p>
          <a:p>
            <a:endParaRPr lang="en-US" sz="2800" dirty="0"/>
          </a:p>
          <a:p>
            <a:r>
              <a:rPr lang="en-US" sz="2800" dirty="0"/>
              <a:t>This overview provides a road map to your paper!</a:t>
            </a:r>
          </a:p>
          <a:p>
            <a:endParaRPr lang="en-US" sz="2800" dirty="0"/>
          </a:p>
        </p:txBody>
      </p:sp>
      <p:sp>
        <p:nvSpPr>
          <p:cNvPr id="9" name="Rectangle 8" descr="Slide number background block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8" name="pasted-image.png" descr="Close up of a notebook with title Field Notes and a pen on top of an open atla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0"/>
          <a:stretch/>
        </p:blipFill>
        <p:spPr>
          <a:xfrm>
            <a:off x="6952920" y="-25052"/>
            <a:ext cx="5239080" cy="7439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152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 rot="10800000"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3089531"/>
            <a:ext cx="64612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</a:rPr>
              <a:t>THESIS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43036" y="1160524"/>
            <a:ext cx="646122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YOUR ENTIRE PAPER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</a:rPr>
              <a:t>WORKS TO PROVE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</a:rPr>
              <a:t>YOUR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9033" y="5051626"/>
            <a:ext cx="64612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FA5BE"/>
                </a:solidFill>
              </a:rPr>
              <a:t>WHAT IS YOUR PAPER</a:t>
            </a:r>
          </a:p>
          <a:p>
            <a:r>
              <a:rPr lang="en-US" sz="3200" b="1" dirty="0">
                <a:solidFill>
                  <a:srgbClr val="0FA5BE"/>
                </a:solidFill>
              </a:rPr>
              <a:t>ARGUING OR </a:t>
            </a:r>
          </a:p>
          <a:p>
            <a:r>
              <a:rPr lang="en-US" sz="3200" b="1" dirty="0">
                <a:solidFill>
                  <a:srgbClr val="0FA5BE"/>
                </a:solidFill>
              </a:rPr>
              <a:t>TRYING TO PROVE?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46623" y="5051626"/>
            <a:ext cx="64612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0FA5BE"/>
                </a:solidFill>
              </a:rPr>
              <a:t>A CLEAR THESIS</a:t>
            </a:r>
          </a:p>
          <a:p>
            <a:pPr algn="r"/>
            <a:r>
              <a:rPr lang="en-US" sz="3200" b="1" dirty="0">
                <a:solidFill>
                  <a:srgbClr val="0FA5BE"/>
                </a:solidFill>
              </a:rPr>
              <a:t>IS ESSENTIAL TO</a:t>
            </a:r>
          </a:p>
          <a:p>
            <a:pPr algn="r"/>
            <a:r>
              <a:rPr lang="en-US" sz="3200" b="1" dirty="0">
                <a:solidFill>
                  <a:srgbClr val="0FA5BE"/>
                </a:solidFill>
              </a:rPr>
              <a:t>A CLEAR PAPER!</a:t>
            </a:r>
          </a:p>
        </p:txBody>
      </p:sp>
    </p:spTree>
    <p:extLst>
      <p:ext uri="{BB962C8B-B14F-4D97-AF65-F5344CB8AC3E}">
        <p14:creationId xmlns:p14="http://schemas.microsoft.com/office/powerpoint/2010/main" val="1558241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6404" y="1268766"/>
            <a:ext cx="1134858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FA5BE"/>
                </a:solidFill>
              </a:rPr>
              <a:t>WHO?						</a:t>
            </a:r>
            <a:r>
              <a:rPr lang="en-US" sz="3200" b="1" dirty="0">
                <a:solidFill>
                  <a:srgbClr val="03556D"/>
                </a:solidFill>
              </a:rPr>
              <a:t>people involved</a:t>
            </a:r>
          </a:p>
          <a:p>
            <a:r>
              <a:rPr lang="en-US" sz="4800" b="1" dirty="0">
                <a:solidFill>
                  <a:srgbClr val="0FA5BE"/>
                </a:solidFill>
              </a:rPr>
              <a:t>WHAT (SUBJECT)?		</a:t>
            </a:r>
            <a:r>
              <a:rPr lang="en-US" sz="3200" b="1" dirty="0">
                <a:solidFill>
                  <a:srgbClr val="03556D"/>
                </a:solidFill>
              </a:rPr>
              <a:t>the subject</a:t>
            </a:r>
          </a:p>
          <a:p>
            <a:r>
              <a:rPr lang="en-US" sz="4800" b="1" dirty="0">
                <a:solidFill>
                  <a:srgbClr val="0FA5BE"/>
                </a:solidFill>
              </a:rPr>
              <a:t>WHAT (ARGUMENT)?	</a:t>
            </a:r>
            <a:r>
              <a:rPr lang="en-US" sz="3200" b="1" dirty="0">
                <a:solidFill>
                  <a:srgbClr val="03556D"/>
                </a:solidFill>
              </a:rPr>
              <a:t>your position</a:t>
            </a:r>
            <a:endParaRPr lang="en-US" sz="4800" b="1" dirty="0">
              <a:solidFill>
                <a:srgbClr val="03556D"/>
              </a:solidFill>
            </a:endParaRPr>
          </a:p>
          <a:p>
            <a:r>
              <a:rPr lang="en-US" sz="4800" b="1" dirty="0">
                <a:solidFill>
                  <a:srgbClr val="0FA5BE"/>
                </a:solidFill>
              </a:rPr>
              <a:t>WHEN?					</a:t>
            </a:r>
            <a:r>
              <a:rPr lang="en-US" sz="3200" b="1" dirty="0">
                <a:solidFill>
                  <a:srgbClr val="03556D"/>
                </a:solidFill>
              </a:rPr>
              <a:t>time/era if relevant</a:t>
            </a:r>
            <a:endParaRPr lang="en-US" sz="4800" b="1" dirty="0">
              <a:solidFill>
                <a:srgbClr val="03556D"/>
              </a:solidFill>
            </a:endParaRPr>
          </a:p>
          <a:p>
            <a:r>
              <a:rPr lang="en-US" sz="4800" b="1" dirty="0">
                <a:solidFill>
                  <a:srgbClr val="0FA5BE"/>
                </a:solidFill>
              </a:rPr>
              <a:t>WHERE?					</a:t>
            </a:r>
            <a:r>
              <a:rPr lang="en-US" sz="3200" b="1" dirty="0">
                <a:solidFill>
                  <a:srgbClr val="03556D"/>
                </a:solidFill>
              </a:rPr>
              <a:t>location if relevant</a:t>
            </a:r>
            <a:endParaRPr lang="en-US" sz="4800" b="1" dirty="0">
              <a:solidFill>
                <a:srgbClr val="03556D"/>
              </a:solidFill>
            </a:endParaRPr>
          </a:p>
          <a:p>
            <a:r>
              <a:rPr lang="en-US" sz="4800" b="1" dirty="0">
                <a:solidFill>
                  <a:srgbClr val="0FA5BE"/>
                </a:solidFill>
              </a:rPr>
              <a:t>WHY?						</a:t>
            </a:r>
            <a:r>
              <a:rPr lang="en-US" sz="3200" b="1" dirty="0">
                <a:solidFill>
                  <a:srgbClr val="03556D"/>
                </a:solidFill>
              </a:rPr>
              <a:t>reasoning/purpose</a:t>
            </a:r>
            <a:endParaRPr lang="en-US" sz="4800" b="1" dirty="0">
              <a:solidFill>
                <a:srgbClr val="03556D"/>
              </a:solidFill>
            </a:endParaRPr>
          </a:p>
          <a:p>
            <a:r>
              <a:rPr lang="en-US" sz="4800" b="1" dirty="0">
                <a:solidFill>
                  <a:srgbClr val="0FA5BE"/>
                </a:solidFill>
              </a:rPr>
              <a:t>HOW?						</a:t>
            </a:r>
            <a:r>
              <a:rPr lang="en-US" sz="3200" b="1" dirty="0">
                <a:solidFill>
                  <a:srgbClr val="03556D"/>
                </a:solidFill>
              </a:rPr>
              <a:t>your methods</a:t>
            </a:r>
            <a:endParaRPr lang="en-US" sz="4800" b="1" dirty="0">
              <a:solidFill>
                <a:srgbClr val="03556D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79157" y="140369"/>
            <a:ext cx="78040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145C72"/>
                </a:solidFill>
              </a:rPr>
              <a:t>BUILD-A-THESIS</a:t>
            </a:r>
          </a:p>
        </p:txBody>
      </p:sp>
    </p:spTree>
    <p:extLst>
      <p:ext uri="{BB962C8B-B14F-4D97-AF65-F5344CB8AC3E}">
        <p14:creationId xmlns:p14="http://schemas.microsoft.com/office/powerpoint/2010/main" val="3493641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6404" y="1268766"/>
            <a:ext cx="6141582" cy="60016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b="1">
                <a:solidFill>
                  <a:srgbClr val="0FA5BE"/>
                </a:solidFill>
              </a:rPr>
              <a:t>WHO?</a:t>
            </a:r>
            <a:endParaRPr lang="en-US" sz="3200" b="1">
              <a:solidFill>
                <a:srgbClr val="03556D"/>
              </a:solidFill>
            </a:endParaRPr>
          </a:p>
          <a:p>
            <a:r>
              <a:rPr lang="en-US" sz="4800" b="1">
                <a:solidFill>
                  <a:srgbClr val="0FA5BE"/>
                </a:solidFill>
              </a:rPr>
              <a:t>WHAT (SUBJECT)?	</a:t>
            </a:r>
            <a:endParaRPr lang="en-US" sz="3200" b="1">
              <a:solidFill>
                <a:srgbClr val="03556D"/>
              </a:solidFill>
            </a:endParaRPr>
          </a:p>
          <a:p>
            <a:r>
              <a:rPr lang="en-US" sz="4800" b="1">
                <a:solidFill>
                  <a:srgbClr val="0FA5BE"/>
                </a:solidFill>
              </a:rPr>
              <a:t>WHAT (ARGUMENT)?</a:t>
            </a:r>
          </a:p>
          <a:p>
            <a:r>
              <a:rPr lang="en-US" sz="4800" b="1">
                <a:solidFill>
                  <a:srgbClr val="0FA5BE"/>
                </a:solidFill>
              </a:rPr>
              <a:t>WHEN?	</a:t>
            </a:r>
            <a:endParaRPr lang="en-US" sz="3200" b="1">
              <a:solidFill>
                <a:srgbClr val="03556D"/>
              </a:solidFill>
            </a:endParaRPr>
          </a:p>
          <a:p>
            <a:r>
              <a:rPr lang="en-US" sz="4800" b="1">
                <a:solidFill>
                  <a:srgbClr val="0FA5BE"/>
                </a:solidFill>
              </a:rPr>
              <a:t>WHERE?	</a:t>
            </a:r>
            <a:endParaRPr lang="en-US" sz="3200" b="1">
              <a:solidFill>
                <a:srgbClr val="03556D"/>
              </a:solidFill>
            </a:endParaRPr>
          </a:p>
          <a:p>
            <a:r>
              <a:rPr lang="en-US" sz="4800" b="1">
                <a:solidFill>
                  <a:srgbClr val="0FA5BE"/>
                </a:solidFill>
              </a:rPr>
              <a:t>WHY?	</a:t>
            </a:r>
            <a:endParaRPr lang="en-US" sz="3200" b="1">
              <a:solidFill>
                <a:srgbClr val="03556D"/>
              </a:solidFill>
            </a:endParaRPr>
          </a:p>
          <a:p>
            <a:r>
              <a:rPr lang="en-US" sz="4800" b="1">
                <a:solidFill>
                  <a:srgbClr val="0FA5BE"/>
                </a:solidFill>
              </a:rPr>
              <a:t>HOW?					</a:t>
            </a:r>
            <a:r>
              <a:rPr lang="en-US" sz="4800" b="1" dirty="0">
                <a:solidFill>
                  <a:srgbClr val="0FA5BE"/>
                </a:solidFill>
              </a:rPr>
              <a:t>	</a:t>
            </a:r>
            <a:endParaRPr lang="en-US" sz="3200" b="1" dirty="0">
              <a:solidFill>
                <a:srgbClr val="03556D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79157" y="140369"/>
            <a:ext cx="78040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145C72"/>
                </a:solidFill>
              </a:rPr>
              <a:t>BUILD-A-THESIS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EE29BA-558F-4A29-8F53-F06942850450}"/>
              </a:ext>
            </a:extLst>
          </p:cNvPr>
          <p:cNvSpPr txBox="1"/>
          <p:nvPr/>
        </p:nvSpPr>
        <p:spPr>
          <a:xfrm>
            <a:off x="6091321" y="5939195"/>
            <a:ext cx="5623813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an analysis of literature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245DC4-D370-423D-BD9A-AE5A93B4855A}"/>
              </a:ext>
            </a:extLst>
          </p:cNvPr>
          <p:cNvSpPr txBox="1"/>
          <p:nvPr/>
        </p:nvSpPr>
        <p:spPr>
          <a:xfrm>
            <a:off x="7000630" y="2203939"/>
            <a:ext cx="734450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online learning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2FCDA2-C5A1-4DBE-8C26-8E26FCF7260A}"/>
              </a:ext>
            </a:extLst>
          </p:cNvPr>
          <p:cNvSpPr txBox="1"/>
          <p:nvPr/>
        </p:nvSpPr>
        <p:spPr>
          <a:xfrm>
            <a:off x="7000631" y="1481017"/>
            <a:ext cx="461577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students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7D1D33-46AE-44DF-94A2-0793AA1DC3B3}"/>
              </a:ext>
            </a:extLst>
          </p:cNvPr>
          <p:cNvSpPr txBox="1"/>
          <p:nvPr/>
        </p:nvSpPr>
        <p:spPr>
          <a:xfrm>
            <a:off x="7000630" y="2730187"/>
            <a:ext cx="4784968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Online learning exposes inequities among students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AE7F83-860A-4EAB-9962-B9AC1912A3C0}"/>
              </a:ext>
            </a:extLst>
          </p:cNvPr>
          <p:cNvSpPr txBox="1"/>
          <p:nvPr/>
        </p:nvSpPr>
        <p:spPr>
          <a:xfrm>
            <a:off x="7000631" y="3740657"/>
            <a:ext cx="343128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now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0189A2-29A8-4E94-8570-1A89CDC998B5}"/>
              </a:ext>
            </a:extLst>
          </p:cNvPr>
          <p:cNvSpPr txBox="1"/>
          <p:nvPr/>
        </p:nvSpPr>
        <p:spPr>
          <a:xfrm>
            <a:off x="7000631" y="4333630"/>
            <a:ext cx="494813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Canada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6009BF-452B-4597-A7B1-A31AA4A591C0}"/>
              </a:ext>
            </a:extLst>
          </p:cNvPr>
          <p:cNvSpPr txBox="1"/>
          <p:nvPr/>
        </p:nvSpPr>
        <p:spPr>
          <a:xfrm>
            <a:off x="6109235" y="5046785"/>
            <a:ext cx="550512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3556D"/>
                </a:solidFill>
              </a:rPr>
              <a:t>To understand relationship between online learning &amp; equity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398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2F348D6-E28D-458F-810A-1342700798D8}"/>
              </a:ext>
            </a:extLst>
          </p:cNvPr>
          <p:cNvSpPr txBox="1"/>
          <p:nvPr/>
        </p:nvSpPr>
        <p:spPr>
          <a:xfrm>
            <a:off x="631461" y="2012979"/>
            <a:ext cx="10826792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A review of literature suggests that online learning exposes systemic inequities between Canadian students.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F71499-6F6A-4666-9EB0-9CA049F8EB71}"/>
              </a:ext>
            </a:extLst>
          </p:cNvPr>
          <p:cNvSpPr txBox="1"/>
          <p:nvPr/>
        </p:nvSpPr>
        <p:spPr>
          <a:xfrm>
            <a:off x="553824" y="4379491"/>
            <a:ext cx="10826792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Evidence suggests that inequitable access to computers and other technology, adequate workspace, and regular contact with instructors can create barriers for low-income and marginalized students.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2CF926-965E-41FC-AC45-84EA048C9F46}"/>
              </a:ext>
            </a:extLst>
          </p:cNvPr>
          <p:cNvSpPr txBox="1"/>
          <p:nvPr/>
        </p:nvSpPr>
        <p:spPr>
          <a:xfrm>
            <a:off x="626853" y="986287"/>
            <a:ext cx="718580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00" b="1" dirty="0">
                <a:solidFill>
                  <a:srgbClr val="0FA5BE"/>
                </a:solidFill>
              </a:rPr>
              <a:t>THESIS</a:t>
            </a:r>
            <a:endParaRPr lang="en-US" sz="5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969C91-886D-4184-82E3-0DAE22711623}"/>
              </a:ext>
            </a:extLst>
          </p:cNvPr>
          <p:cNvSpPr txBox="1"/>
          <p:nvPr/>
        </p:nvSpPr>
        <p:spPr>
          <a:xfrm>
            <a:off x="554966" y="3372928"/>
            <a:ext cx="922738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00" b="1" dirty="0">
                <a:solidFill>
                  <a:srgbClr val="0FA5BE"/>
                </a:solidFill>
              </a:rPr>
              <a:t>OVERVIEW OF EVIDENCE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239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6404" y="1268766"/>
            <a:ext cx="6141582" cy="60016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b="1">
                <a:solidFill>
                  <a:srgbClr val="0FA5BE"/>
                </a:solidFill>
              </a:rPr>
              <a:t>WHO?</a:t>
            </a:r>
            <a:endParaRPr lang="en-US" sz="3200" b="1">
              <a:solidFill>
                <a:srgbClr val="03556D"/>
              </a:solidFill>
            </a:endParaRPr>
          </a:p>
          <a:p>
            <a:r>
              <a:rPr lang="en-US" sz="4800" b="1">
                <a:solidFill>
                  <a:srgbClr val="0FA5BE"/>
                </a:solidFill>
              </a:rPr>
              <a:t>WHAT (SUBJECT)?	</a:t>
            </a:r>
            <a:endParaRPr lang="en-US" sz="3200" b="1">
              <a:solidFill>
                <a:srgbClr val="03556D"/>
              </a:solidFill>
            </a:endParaRPr>
          </a:p>
          <a:p>
            <a:r>
              <a:rPr lang="en-US" sz="4800" b="1">
                <a:solidFill>
                  <a:srgbClr val="0FA5BE"/>
                </a:solidFill>
              </a:rPr>
              <a:t>WHAT (ARGUMENT)?</a:t>
            </a:r>
          </a:p>
          <a:p>
            <a:r>
              <a:rPr lang="en-US" sz="4800" b="1">
                <a:solidFill>
                  <a:srgbClr val="0FA5BE"/>
                </a:solidFill>
              </a:rPr>
              <a:t>WHEN?	</a:t>
            </a:r>
            <a:endParaRPr lang="en-US" sz="3200" b="1">
              <a:solidFill>
                <a:srgbClr val="03556D"/>
              </a:solidFill>
            </a:endParaRPr>
          </a:p>
          <a:p>
            <a:r>
              <a:rPr lang="en-US" sz="4800" b="1">
                <a:solidFill>
                  <a:srgbClr val="0FA5BE"/>
                </a:solidFill>
              </a:rPr>
              <a:t>WHERE?	</a:t>
            </a:r>
            <a:endParaRPr lang="en-US" sz="3200" b="1">
              <a:solidFill>
                <a:srgbClr val="03556D"/>
              </a:solidFill>
            </a:endParaRPr>
          </a:p>
          <a:p>
            <a:r>
              <a:rPr lang="en-US" sz="4800" b="1">
                <a:solidFill>
                  <a:srgbClr val="0FA5BE"/>
                </a:solidFill>
              </a:rPr>
              <a:t>WHY?	</a:t>
            </a:r>
            <a:endParaRPr lang="en-US" sz="3200" b="1">
              <a:solidFill>
                <a:srgbClr val="03556D"/>
              </a:solidFill>
            </a:endParaRPr>
          </a:p>
          <a:p>
            <a:r>
              <a:rPr lang="en-US" sz="4800" b="1">
                <a:solidFill>
                  <a:srgbClr val="0FA5BE"/>
                </a:solidFill>
              </a:rPr>
              <a:t>HOW?					</a:t>
            </a:r>
            <a:r>
              <a:rPr lang="en-US" sz="4800" b="1" dirty="0">
                <a:solidFill>
                  <a:srgbClr val="0FA5BE"/>
                </a:solidFill>
              </a:rPr>
              <a:t>	</a:t>
            </a:r>
            <a:endParaRPr lang="en-US" sz="3200" b="1" dirty="0">
              <a:solidFill>
                <a:srgbClr val="03556D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41296" y="166873"/>
            <a:ext cx="10699687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b="1" dirty="0">
                <a:solidFill>
                  <a:srgbClr val="145C72"/>
                </a:solidFill>
              </a:rPr>
              <a:t>BUILD-A-THESIS: YOUR TURN!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EE29BA-558F-4A29-8F53-F06942850450}"/>
              </a:ext>
            </a:extLst>
          </p:cNvPr>
          <p:cNvSpPr txBox="1"/>
          <p:nvPr/>
        </p:nvSpPr>
        <p:spPr>
          <a:xfrm>
            <a:off x="6091321" y="5747038"/>
            <a:ext cx="5623813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a review of literature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245DC4-D370-423D-BD9A-AE5A93B4855A}"/>
              </a:ext>
            </a:extLst>
          </p:cNvPr>
          <p:cNvSpPr txBox="1"/>
          <p:nvPr/>
        </p:nvSpPr>
        <p:spPr>
          <a:xfrm>
            <a:off x="7000630" y="2203939"/>
            <a:ext cx="734450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patient health teaching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2FCDA2-C5A1-4DBE-8C26-8E26FCF7260A}"/>
              </a:ext>
            </a:extLst>
          </p:cNvPr>
          <p:cNvSpPr txBox="1"/>
          <p:nvPr/>
        </p:nvSpPr>
        <p:spPr>
          <a:xfrm>
            <a:off x="7000631" y="1481017"/>
            <a:ext cx="461577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home healthcare nurses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7D1D33-46AE-44DF-94A2-0793AA1DC3B3}"/>
              </a:ext>
            </a:extLst>
          </p:cNvPr>
          <p:cNvSpPr txBox="1"/>
          <p:nvPr/>
        </p:nvSpPr>
        <p:spPr>
          <a:xfrm>
            <a:off x="7000630" y="2849457"/>
            <a:ext cx="5295176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can reduce hospital </a:t>
            </a:r>
            <a:br>
              <a:rPr lang="en-US" sz="2800" b="1" dirty="0">
                <a:solidFill>
                  <a:srgbClr val="03556D"/>
                </a:solidFill>
              </a:rPr>
            </a:br>
            <a:r>
              <a:rPr lang="en-US" sz="2800" b="1" dirty="0">
                <a:solidFill>
                  <a:srgbClr val="03556D"/>
                </a:solidFill>
              </a:rPr>
              <a:t>re-admissions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AE7F83-860A-4EAB-9962-B9AC1912A3C0}"/>
              </a:ext>
            </a:extLst>
          </p:cNvPr>
          <p:cNvSpPr txBox="1"/>
          <p:nvPr/>
        </p:nvSpPr>
        <p:spPr>
          <a:xfrm>
            <a:off x="7000631" y="3740657"/>
            <a:ext cx="343128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now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0189A2-29A8-4E94-8570-1A89CDC998B5}"/>
              </a:ext>
            </a:extLst>
          </p:cNvPr>
          <p:cNvSpPr txBox="1"/>
          <p:nvPr/>
        </p:nvSpPr>
        <p:spPr>
          <a:xfrm>
            <a:off x="7000631" y="4333630"/>
            <a:ext cx="494813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in the home/community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6009BF-452B-4597-A7B1-A31AA4A591C0}"/>
              </a:ext>
            </a:extLst>
          </p:cNvPr>
          <p:cNvSpPr txBox="1"/>
          <p:nvPr/>
        </p:nvSpPr>
        <p:spPr>
          <a:xfrm>
            <a:off x="6109235" y="5046785"/>
            <a:ext cx="550512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3556D"/>
                </a:solidFill>
              </a:rPr>
              <a:t>to improve patient outcomes</a:t>
            </a:r>
          </a:p>
        </p:txBody>
      </p:sp>
    </p:spTree>
    <p:extLst>
      <p:ext uri="{BB962C8B-B14F-4D97-AF65-F5344CB8AC3E}">
        <p14:creationId xmlns:p14="http://schemas.microsoft.com/office/powerpoint/2010/main" val="174540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1296" y="166873"/>
            <a:ext cx="10699687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b="1" dirty="0">
                <a:solidFill>
                  <a:srgbClr val="145C72"/>
                </a:solidFill>
              </a:rPr>
              <a:t>BUILD-A-THESIS: YOUR TURN!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2FCDA2-C5A1-4DBE-8C26-8E26FCF7260A}"/>
              </a:ext>
            </a:extLst>
          </p:cNvPr>
          <p:cNvSpPr txBox="1"/>
          <p:nvPr/>
        </p:nvSpPr>
        <p:spPr>
          <a:xfrm>
            <a:off x="891379" y="1593660"/>
            <a:ext cx="10903930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dirty="0">
                <a:solidFill>
                  <a:srgbClr val="03556D"/>
                </a:solidFill>
              </a:rPr>
              <a:t>A </a:t>
            </a:r>
            <a:r>
              <a:rPr lang="en-US" sz="4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review of literature</a:t>
            </a:r>
            <a:r>
              <a:rPr lang="en-US" sz="4800" b="1" dirty="0">
                <a:solidFill>
                  <a:srgbClr val="03556D"/>
                </a:solidFill>
              </a:rPr>
              <a:t> suggests that </a:t>
            </a:r>
            <a:r>
              <a:rPr lang="en-US" sz="4800" b="1" dirty="0">
                <a:solidFill>
                  <a:schemeClr val="accent1">
                    <a:lumMod val="75000"/>
                  </a:schemeClr>
                </a:solidFill>
              </a:rPr>
              <a:t>home healthcare nurses</a:t>
            </a:r>
            <a:r>
              <a:rPr lang="en-US" sz="4800" b="1" dirty="0">
                <a:solidFill>
                  <a:srgbClr val="03556D"/>
                </a:solidFill>
              </a:rPr>
              <a:t> can </a:t>
            </a:r>
            <a:r>
              <a:rPr lang="en-US" sz="48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reduce hospital re-admissions</a:t>
            </a:r>
            <a:r>
              <a:rPr lang="en-US" sz="4800" b="1" dirty="0">
                <a:solidFill>
                  <a:srgbClr val="03556D"/>
                </a:solidFill>
              </a:rPr>
              <a:t> through </a:t>
            </a:r>
            <a:r>
              <a:rPr lang="en-US" sz="4800" b="1" dirty="0">
                <a:solidFill>
                  <a:schemeClr val="accent3">
                    <a:lumMod val="50000"/>
                    <a:lumOff val="50000"/>
                  </a:schemeClr>
                </a:solidFill>
              </a:rPr>
              <a:t>in-home and community</a:t>
            </a:r>
            <a:r>
              <a:rPr lang="en-US" sz="4800" b="1" dirty="0">
                <a:solidFill>
                  <a:srgbClr val="03556D"/>
                </a:solidFill>
              </a:rPr>
              <a:t> </a:t>
            </a:r>
            <a:r>
              <a:rPr lang="en-US" sz="4800" b="1" dirty="0">
                <a:solidFill>
                  <a:schemeClr val="accent2"/>
                </a:solidFill>
              </a:rPr>
              <a:t>patient health teaching.</a:t>
            </a:r>
          </a:p>
        </p:txBody>
      </p:sp>
    </p:spTree>
    <p:extLst>
      <p:ext uri="{BB962C8B-B14F-4D97-AF65-F5344CB8AC3E}">
        <p14:creationId xmlns:p14="http://schemas.microsoft.com/office/powerpoint/2010/main" val="3414345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73674" y="2146299"/>
            <a:ext cx="11378959" cy="3488779"/>
            <a:chOff x="2736935" y="2548129"/>
            <a:chExt cx="6682638" cy="1766169"/>
          </a:xfrm>
        </p:grpSpPr>
        <p:sp>
          <p:nvSpPr>
            <p:cNvPr id="5" name="Rectangle 4"/>
            <p:cNvSpPr/>
            <p:nvPr/>
          </p:nvSpPr>
          <p:spPr>
            <a:xfrm>
              <a:off x="2736935" y="2548129"/>
              <a:ext cx="2204581" cy="1766169"/>
            </a:xfrm>
            <a:prstGeom prst="rect">
              <a:avLst/>
            </a:prstGeom>
            <a:solidFill>
              <a:srgbClr val="035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5448822" y="2548129"/>
              <a:ext cx="3970751" cy="470644"/>
            </a:xfrm>
            <a:prstGeom prst="rect">
              <a:avLst/>
            </a:prstGeom>
            <a:solidFill>
              <a:srgbClr val="0FA5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DA9BF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448821" y="3159170"/>
              <a:ext cx="3970751" cy="470644"/>
            </a:xfrm>
            <a:prstGeom prst="rect">
              <a:avLst/>
            </a:prstGeom>
            <a:solidFill>
              <a:srgbClr val="0FA5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DA9BF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448821" y="3797099"/>
              <a:ext cx="3970751" cy="470644"/>
            </a:xfrm>
            <a:prstGeom prst="rect">
              <a:avLst/>
            </a:prstGeom>
            <a:solidFill>
              <a:srgbClr val="0FA5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DA9BF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738290" y="3174127"/>
              <a:ext cx="2217107" cy="5141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chemeClr val="bg1"/>
                  </a:solidFill>
                </a:rPr>
                <a:t>BODY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325642" y="2631085"/>
              <a:ext cx="2217107" cy="296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ARGUMENT 1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325641" y="3246473"/>
              <a:ext cx="2217107" cy="296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ARGUMENT 2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25641" y="3884402"/>
              <a:ext cx="2217107" cy="296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ARGUMENT 3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1664211" y="491557"/>
            <a:ext cx="91815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145C72"/>
                </a:solidFill>
              </a:rPr>
              <a:t>BODY PARAGRAPHS</a:t>
            </a:r>
          </a:p>
        </p:txBody>
      </p:sp>
    </p:spTree>
    <p:extLst>
      <p:ext uri="{BB962C8B-B14F-4D97-AF65-F5344CB8AC3E}">
        <p14:creationId xmlns:p14="http://schemas.microsoft.com/office/powerpoint/2010/main" val="11264971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3280" y="393699"/>
            <a:ext cx="10806453" cy="1485901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89562" y="628817"/>
            <a:ext cx="6033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ARGUMENT 1</a:t>
            </a:r>
          </a:p>
        </p:txBody>
      </p:sp>
      <p:sp>
        <p:nvSpPr>
          <p:cNvPr id="9" name="Rectangle 8"/>
          <p:cNvSpPr/>
          <p:nvPr/>
        </p:nvSpPr>
        <p:spPr>
          <a:xfrm>
            <a:off x="2366980" y="23179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382980" y="33085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14880" y="42991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35700" y="53024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Down Arrow 14"/>
          <p:cNvSpPr/>
          <p:nvPr/>
        </p:nvSpPr>
        <p:spPr>
          <a:xfrm>
            <a:off x="6362700" y="2317918"/>
            <a:ext cx="622300" cy="875830"/>
          </a:xfrm>
          <a:prstGeom prst="downArrow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6" name="Down Arrow 15"/>
          <p:cNvSpPr/>
          <p:nvPr/>
        </p:nvSpPr>
        <p:spPr>
          <a:xfrm>
            <a:off x="7416800" y="3311541"/>
            <a:ext cx="622300" cy="875830"/>
          </a:xfrm>
          <a:prstGeom prst="downArrow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7" name="Down Arrow 16"/>
          <p:cNvSpPr/>
          <p:nvPr/>
        </p:nvSpPr>
        <p:spPr>
          <a:xfrm>
            <a:off x="8590050" y="4353648"/>
            <a:ext cx="622300" cy="875830"/>
          </a:xfrm>
          <a:prstGeom prst="downArrow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413734" y="2463445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TOPIC SENTENCE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76489" y="3444840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EVIDENCE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61634" y="4435440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ANALYSIS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64355" y="5438740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859433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141024" y="1605706"/>
            <a:ext cx="5045529" cy="33450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Tells the reader what the paragraph is about (specific topic)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Links this topic/argument to the thesis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Avoids providing particular evidence </a:t>
            </a:r>
            <a:br>
              <a:rPr lang="en-US" sz="3200" dirty="0"/>
            </a:br>
            <a:r>
              <a:rPr lang="en-US" sz="3200" dirty="0"/>
              <a:t>(that comes later!)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9" name="Rectangle 8" descr="Slide number background block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8416" y="425618"/>
            <a:ext cx="6570746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5774" y="561940"/>
            <a:ext cx="66360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TOPIC SENTENCE: A MINI THESIS!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ED6B12-F6AE-4342-92B7-9D38BF1D4012}"/>
              </a:ext>
            </a:extLst>
          </p:cNvPr>
          <p:cNvSpPr/>
          <p:nvPr/>
        </p:nvSpPr>
        <p:spPr>
          <a:xfrm>
            <a:off x="7604413" y="-8867"/>
            <a:ext cx="4638566" cy="6863033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>
              <a:solidFill>
                <a:srgbClr val="1DA9BF"/>
              </a:solidFill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C1B1BB4-32AD-44D5-B4D1-577A8B3D196C}"/>
              </a:ext>
            </a:extLst>
          </p:cNvPr>
          <p:cNvSpPr txBox="1">
            <a:spLocks/>
          </p:cNvSpPr>
          <p:nvPr/>
        </p:nvSpPr>
        <p:spPr>
          <a:xfrm>
            <a:off x="7950140" y="1599955"/>
            <a:ext cx="3952851" cy="14128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3200" dirty="0">
                <a:solidFill>
                  <a:schemeClr val="bg1"/>
                </a:solidFill>
              </a:rPr>
              <a:t>Lack of access to computers and reliable internet is a major barrier to online education for students of low socioeconomic status.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660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6314" y="542659"/>
            <a:ext cx="5170715" cy="590931"/>
          </a:xfrm>
        </p:spPr>
        <p:txBody>
          <a:bodyPr/>
          <a:lstStyle/>
          <a:p>
            <a:r>
              <a:rPr lang="en-US" dirty="0">
                <a:solidFill>
                  <a:srgbClr val="1DA9BF"/>
                </a:solidFill>
              </a:rPr>
              <a:t>ESSAY MAPPING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46314" y="1394503"/>
            <a:ext cx="5045529" cy="33450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Helps to organize thoughts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Avoids the dreaded flashing cursor on a blank page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Easier to rearrange and edit than full paragraphs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Provides an overview of your essay</a:t>
            </a:r>
          </a:p>
        </p:txBody>
      </p:sp>
      <p:sp>
        <p:nvSpPr>
          <p:cNvPr id="9" name="Rectangle 8" descr="Slide number background block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6" name="Picture Placeholder 5" descr="Cropped image of person&amp;#39;s legs out the window of a car while their hands are holding a map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448" b="3448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18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45001" y="1618406"/>
            <a:ext cx="5437576" cy="33450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Raw data that backs up your topic sentence (and in turn your thesis)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Facts, stats, quotes, arguments from sources,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Context is important!</a:t>
            </a:r>
          </a:p>
          <a:p>
            <a:pPr marL="457200" indent="-457200">
              <a:buChar char="•"/>
            </a:pPr>
            <a:endParaRPr lang="en-US" sz="3200" dirty="0"/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9" name="Rectangle 8" descr="Slide number background block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8416" y="425618"/>
            <a:ext cx="6570746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5774" y="561940"/>
            <a:ext cx="66360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EVIDENCE: PROVE IT!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573827-3858-4468-8DF0-D2B24A2EA2A2}"/>
              </a:ext>
            </a:extLst>
          </p:cNvPr>
          <p:cNvSpPr/>
          <p:nvPr/>
        </p:nvSpPr>
        <p:spPr>
          <a:xfrm>
            <a:off x="7546903" y="-8867"/>
            <a:ext cx="4638566" cy="6863033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30FD1B4-D159-43AC-B0DB-C9BB364931C3}"/>
              </a:ext>
            </a:extLst>
          </p:cNvPr>
          <p:cNvSpPr txBox="1">
            <a:spLocks/>
          </p:cNvSpPr>
          <p:nvPr/>
        </p:nvSpPr>
        <p:spPr>
          <a:xfrm>
            <a:off x="7993272" y="1441804"/>
            <a:ext cx="3952851" cy="14128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3200" dirty="0">
                <a:solidFill>
                  <a:schemeClr val="bg1"/>
                </a:solidFill>
              </a:rPr>
              <a:t>9% of children in Canada live below the poverty line, and nearly 14% of households with children lack reliable internet access.</a:t>
            </a:r>
          </a:p>
        </p:txBody>
      </p:sp>
    </p:spTree>
    <p:extLst>
      <p:ext uri="{BB962C8B-B14F-4D97-AF65-F5344CB8AC3E}">
        <p14:creationId xmlns:p14="http://schemas.microsoft.com/office/powerpoint/2010/main" val="586595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45001" y="1618406"/>
            <a:ext cx="5437576" cy="33450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Apply your evidence to the topic to suggest implications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Critical thinking &amp; making connections!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9" name="Rectangle 8" descr="Slide number background block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8416" y="425618"/>
            <a:ext cx="6570746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5774" y="561940"/>
            <a:ext cx="66360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ANALYSIS: WHAT DOES IT MEAN?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382AA5-5DF3-4D94-A56F-A9161F4763DD}"/>
              </a:ext>
            </a:extLst>
          </p:cNvPr>
          <p:cNvSpPr/>
          <p:nvPr/>
        </p:nvSpPr>
        <p:spPr>
          <a:xfrm>
            <a:off x="7546903" y="-8867"/>
            <a:ext cx="4638566" cy="6863033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8F4EC184-884A-44E8-A0ED-988120967F2C}"/>
              </a:ext>
            </a:extLst>
          </p:cNvPr>
          <p:cNvSpPr txBox="1">
            <a:spLocks/>
          </p:cNvSpPr>
          <p:nvPr/>
        </p:nvSpPr>
        <p:spPr>
          <a:xfrm>
            <a:off x="7978895" y="1240521"/>
            <a:ext cx="3952851" cy="14128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3200" dirty="0">
                <a:solidFill>
                  <a:schemeClr val="bg1"/>
                </a:solidFill>
              </a:rPr>
              <a:t>This suggests that there is a large number of students for whom online learning may be completely inaccessible, which may negatively impact their education.</a:t>
            </a:r>
          </a:p>
        </p:txBody>
      </p:sp>
    </p:spTree>
    <p:extLst>
      <p:ext uri="{BB962C8B-B14F-4D97-AF65-F5344CB8AC3E}">
        <p14:creationId xmlns:p14="http://schemas.microsoft.com/office/powerpoint/2010/main" val="418804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45001" y="1618406"/>
            <a:ext cx="5437576" cy="33450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Link your analysis to your thesis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Critical thinking &amp; </a:t>
            </a:r>
            <a:r>
              <a:rPr lang="en-US" sz="3200"/>
              <a:t>making connections</a:t>
            </a:r>
          </a:p>
          <a:p>
            <a:pPr marL="457200" indent="-457200">
              <a:buChar char="•"/>
            </a:pPr>
            <a:r>
              <a:rPr lang="en-US" sz="3200"/>
              <a:t>Tie the paragraph together, so you are ready for your next body paragraph to begin</a:t>
            </a:r>
            <a:endParaRPr lang="en-US" sz="3200" dirty="0"/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9" name="Rectangle 8" descr="Slide number background block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</a:rPr>
              <a:t>37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8416" y="425618"/>
            <a:ext cx="6570746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5774" y="561940"/>
            <a:ext cx="66360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CONCLUSION: TIE IT TOGETHER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9D6EAE-FDE7-4080-B966-7938DA117373}"/>
              </a:ext>
            </a:extLst>
          </p:cNvPr>
          <p:cNvSpPr/>
          <p:nvPr/>
        </p:nvSpPr>
        <p:spPr>
          <a:xfrm>
            <a:off x="7546903" y="-8867"/>
            <a:ext cx="4638566" cy="6863033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8C87AC0-44B9-4A16-81BA-4DA0AFA2BF31}"/>
              </a:ext>
            </a:extLst>
          </p:cNvPr>
          <p:cNvSpPr txBox="1">
            <a:spLocks/>
          </p:cNvSpPr>
          <p:nvPr/>
        </p:nvSpPr>
        <p:spPr>
          <a:xfrm>
            <a:off x="7892630" y="1269276"/>
            <a:ext cx="3952851" cy="14128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3200" dirty="0">
                <a:solidFill>
                  <a:schemeClr val="bg1"/>
                </a:solidFill>
              </a:rPr>
              <a:t>The barriers posed by limited technological access therefore suggest that mandating online learning exacerbates existing class marginalization.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517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3280" y="393699"/>
            <a:ext cx="10806453" cy="1485901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89562" y="628817"/>
            <a:ext cx="6033888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ARGUMENT 2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366980" y="23179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382980" y="33085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14880" y="42991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35700" y="53024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Down Arrow 14"/>
          <p:cNvSpPr/>
          <p:nvPr/>
        </p:nvSpPr>
        <p:spPr>
          <a:xfrm>
            <a:off x="6362700" y="2317918"/>
            <a:ext cx="622300" cy="875830"/>
          </a:xfrm>
          <a:prstGeom prst="downArrow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6" name="Down Arrow 15"/>
          <p:cNvSpPr/>
          <p:nvPr/>
        </p:nvSpPr>
        <p:spPr>
          <a:xfrm>
            <a:off x="7416800" y="3311541"/>
            <a:ext cx="622300" cy="875830"/>
          </a:xfrm>
          <a:prstGeom prst="downArrow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7" name="Down Arrow 16"/>
          <p:cNvSpPr/>
          <p:nvPr/>
        </p:nvSpPr>
        <p:spPr>
          <a:xfrm>
            <a:off x="8590050" y="4353648"/>
            <a:ext cx="622300" cy="875830"/>
          </a:xfrm>
          <a:prstGeom prst="downArrow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413734" y="2463445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TOPIC SENTENCE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76489" y="3444840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EVIDENCE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61634" y="4435440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ANALYSIS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64355" y="5438740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702560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3280" y="393699"/>
            <a:ext cx="10806453" cy="1485901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89562" y="628817"/>
            <a:ext cx="6033888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ARGUMENT 2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366980" y="23179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382980" y="33085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14880" y="42991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35700" y="5302418"/>
            <a:ext cx="3868720" cy="857420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Down Arrow 14"/>
          <p:cNvSpPr/>
          <p:nvPr/>
        </p:nvSpPr>
        <p:spPr>
          <a:xfrm>
            <a:off x="6362700" y="2317918"/>
            <a:ext cx="622300" cy="875830"/>
          </a:xfrm>
          <a:prstGeom prst="downArrow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6" name="Down Arrow 15"/>
          <p:cNvSpPr/>
          <p:nvPr/>
        </p:nvSpPr>
        <p:spPr>
          <a:xfrm>
            <a:off x="7416800" y="3311541"/>
            <a:ext cx="622300" cy="875830"/>
          </a:xfrm>
          <a:prstGeom prst="downArrow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7" name="Down Arrow 16"/>
          <p:cNvSpPr/>
          <p:nvPr/>
        </p:nvSpPr>
        <p:spPr>
          <a:xfrm>
            <a:off x="8590050" y="4353648"/>
            <a:ext cx="622300" cy="875830"/>
          </a:xfrm>
          <a:prstGeom prst="downArrow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413734" y="2463445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TOPIC SENTENCE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76489" y="3444840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EVIDENCE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61634" y="4435440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ANALYSIS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64355" y="5438740"/>
            <a:ext cx="377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09A73EC-E2CE-4DCC-8A19-F91883569F5D}"/>
              </a:ext>
            </a:extLst>
          </p:cNvPr>
          <p:cNvSpPr/>
          <p:nvPr/>
        </p:nvSpPr>
        <p:spPr>
          <a:xfrm>
            <a:off x="210140" y="964713"/>
            <a:ext cx="11742526" cy="5294368"/>
          </a:xfrm>
          <a:prstGeom prst="round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48E7251B-99A4-43FF-969B-5AE40FEBAD67}"/>
              </a:ext>
            </a:extLst>
          </p:cNvPr>
          <p:cNvSpPr txBox="1">
            <a:spLocks/>
          </p:cNvSpPr>
          <p:nvPr/>
        </p:nvSpPr>
        <p:spPr>
          <a:xfrm>
            <a:off x="983016" y="2224125"/>
            <a:ext cx="11542321" cy="588900"/>
          </a:xfrm>
          <a:prstGeom prst="rect">
            <a:avLst/>
          </a:prstGeom>
        </p:spPr>
        <p:txBody>
          <a:bodyPr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800" b="1">
                <a:solidFill>
                  <a:schemeClr val="bg1"/>
                </a:solidFill>
              </a:rPr>
              <a:t>REPEAT FOR EACH</a:t>
            </a:r>
            <a:endParaRPr lang="en-US" sz="8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8800" b="1">
                <a:solidFill>
                  <a:schemeClr val="bg1"/>
                </a:solidFill>
              </a:rPr>
              <a:t>BODY PARAGRAPH</a:t>
            </a:r>
          </a:p>
        </p:txBody>
      </p:sp>
    </p:spTree>
    <p:extLst>
      <p:ext uri="{BB962C8B-B14F-4D97-AF65-F5344CB8AC3E}">
        <p14:creationId xmlns:p14="http://schemas.microsoft.com/office/powerpoint/2010/main" val="31737745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5047823"/>
            <a:ext cx="6461229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CONCLUSION</a:t>
            </a:r>
            <a:endParaRPr lang="en-US"/>
          </a:p>
        </p:txBody>
      </p:sp>
      <p:sp>
        <p:nvSpPr>
          <p:cNvPr id="8" name="Down Arrow 7"/>
          <p:cNvSpPr/>
          <p:nvPr/>
        </p:nvSpPr>
        <p:spPr>
          <a:xfrm>
            <a:off x="5616450" y="1800405"/>
            <a:ext cx="914400" cy="1807091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43035" y="3676153"/>
            <a:ext cx="6461229" cy="1384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SPECIFIC </a:t>
            </a:r>
            <a:br>
              <a:rPr lang="en-US" sz="2800" b="1" dirty="0">
                <a:solidFill>
                  <a:schemeClr val="bg1"/>
                </a:solidFill>
              </a:rPr>
            </a:br>
            <a:r>
              <a:rPr lang="en-US" sz="2800" b="1">
                <a:solidFill>
                  <a:schemeClr val="bg1"/>
                </a:solidFill>
              </a:rPr>
              <a:t>TO </a:t>
            </a:r>
            <a:br>
              <a:rPr lang="en-US" sz="2800" b="1" dirty="0">
                <a:solidFill>
                  <a:schemeClr val="bg1"/>
                </a:solidFill>
              </a:rPr>
            </a:br>
            <a:r>
              <a:rPr lang="en-US" sz="2800" b="1">
                <a:solidFill>
                  <a:schemeClr val="bg1"/>
                </a:solidFill>
              </a:rPr>
              <a:t>FORWARD LOOKING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84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5047823"/>
            <a:ext cx="6461229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CONCLUSION</a:t>
            </a:r>
            <a:endParaRPr lang="en-US"/>
          </a:p>
        </p:txBody>
      </p:sp>
      <p:sp>
        <p:nvSpPr>
          <p:cNvPr id="8" name="Down Arrow 7"/>
          <p:cNvSpPr/>
          <p:nvPr/>
        </p:nvSpPr>
        <p:spPr>
          <a:xfrm>
            <a:off x="6985991" y="3056675"/>
            <a:ext cx="914400" cy="1148064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46008" y="1554910"/>
            <a:ext cx="6461229" cy="1384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RESTATE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>
                <a:solidFill>
                  <a:schemeClr val="bg1"/>
                </a:solidFill>
              </a:rPr>
              <a:t>THESIS IN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>
                <a:solidFill>
                  <a:schemeClr val="bg1"/>
                </a:solidFill>
              </a:rPr>
              <a:t>A DIFFERENT WAY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21A624-FC70-451F-B28F-AF9D0BE645B6}"/>
              </a:ext>
            </a:extLst>
          </p:cNvPr>
          <p:cNvSpPr txBox="1"/>
          <p:nvPr/>
        </p:nvSpPr>
        <p:spPr>
          <a:xfrm>
            <a:off x="2915116" y="4088045"/>
            <a:ext cx="6461229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SO WHAT?</a:t>
            </a:r>
          </a:p>
          <a:p>
            <a:pPr algn="ctr"/>
            <a:r>
              <a:rPr lang="en-US" sz="2800" b="1">
                <a:solidFill>
                  <a:schemeClr val="bg1"/>
                </a:solidFill>
              </a:rPr>
              <a:t>INTERESTING FINAL THOUGHT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57C5B3-C3B6-488C-B760-545C503F65FB}"/>
              </a:ext>
            </a:extLst>
          </p:cNvPr>
          <p:cNvSpPr txBox="1"/>
          <p:nvPr/>
        </p:nvSpPr>
        <p:spPr>
          <a:xfrm>
            <a:off x="2286981" y="3253963"/>
            <a:ext cx="646122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EVIDENCE RECAP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931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25414" y="2627959"/>
            <a:ext cx="6461229" cy="3139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600" b="1">
                <a:solidFill>
                  <a:schemeClr val="bg1"/>
                </a:solidFill>
              </a:rPr>
              <a:t>IN </a:t>
            </a:r>
            <a:endParaRPr lang="en-US" sz="6600">
              <a:solidFill>
                <a:schemeClr val="bg1"/>
              </a:solidFill>
            </a:endParaRPr>
          </a:p>
          <a:p>
            <a:pPr algn="ctr"/>
            <a:r>
              <a:rPr lang="en-US" sz="6600" b="1">
                <a:solidFill>
                  <a:schemeClr val="bg1"/>
                </a:solidFill>
              </a:rPr>
              <a:t>CONCLUSION,</a:t>
            </a:r>
            <a:endParaRPr lang="en-US" sz="6600">
              <a:solidFill>
                <a:schemeClr val="bg1"/>
              </a:solidFill>
            </a:endParaRPr>
          </a:p>
          <a:p>
            <a:pPr algn="ctr"/>
            <a:r>
              <a:rPr lang="en-US" sz="6600" b="1">
                <a:solidFill>
                  <a:schemeClr val="bg1"/>
                </a:solidFill>
              </a:rPr>
              <a:t>...</a:t>
            </a:r>
            <a:endParaRPr lang="en-US" sz="6600" b="1" dirty="0">
              <a:solidFill>
                <a:schemeClr val="bg1"/>
              </a:solidFill>
            </a:endParaRPr>
          </a:p>
        </p:txBody>
      </p:sp>
      <p:sp>
        <p:nvSpPr>
          <p:cNvPr id="2" name="Multiplication Sign 4">
            <a:extLst>
              <a:ext uri="{FF2B5EF4-FFF2-40B4-BE49-F238E27FC236}">
                <a16:creationId xmlns:a16="http://schemas.microsoft.com/office/drawing/2014/main" id="{DA7BECFB-060B-48E8-8B1A-16EAABAE3CF7}"/>
              </a:ext>
            </a:extLst>
          </p:cNvPr>
          <p:cNvSpPr/>
          <p:nvPr/>
        </p:nvSpPr>
        <p:spPr>
          <a:xfrm>
            <a:off x="4155747" y="2011657"/>
            <a:ext cx="4021157" cy="3635566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14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6314" y="673010"/>
            <a:ext cx="11745686" cy="757130"/>
          </a:xfrm>
        </p:spPr>
        <p:txBody>
          <a:bodyPr/>
          <a:lstStyle/>
          <a:p>
            <a:r>
              <a:rPr lang="en-US" sz="4800" dirty="0">
                <a:solidFill>
                  <a:srgbClr val="1DA9BF"/>
                </a:solidFill>
              </a:rPr>
              <a:t>INTERESTING CLOSING THOUGHTS</a:t>
            </a:r>
          </a:p>
        </p:txBody>
      </p:sp>
      <p:sp>
        <p:nvSpPr>
          <p:cNvPr id="9" name="Rectangle 8" descr="Slide number background block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</a:rPr>
              <a:t>40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356619019"/>
              </p:ext>
            </p:extLst>
          </p:nvPr>
        </p:nvGraphicFramePr>
        <p:xfrm>
          <a:off x="1097669" y="1826930"/>
          <a:ext cx="9599560" cy="4542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14595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BC41184-7A35-4249-8AE3-6EB8756803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4469E23-7991-4532-900F-B6BFBA894A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A09B664-6015-4300-AC15-5911E4C954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 rot="10800000">
            <a:off x="2141949" y="476576"/>
            <a:ext cx="3394555" cy="1873806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Isosceles Triangle 6"/>
          <p:cNvSpPr/>
          <p:nvPr/>
        </p:nvSpPr>
        <p:spPr>
          <a:xfrm>
            <a:off x="2141949" y="4512045"/>
            <a:ext cx="3394555" cy="1873806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736935" y="2548129"/>
            <a:ext cx="2204581" cy="1766169"/>
          </a:xfrm>
          <a:prstGeom prst="rect">
            <a:avLst/>
          </a:prstGeom>
          <a:solidFill>
            <a:srgbClr val="0355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448822" y="2548129"/>
            <a:ext cx="3970751" cy="470644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448821" y="3159170"/>
            <a:ext cx="3970751" cy="470644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8821" y="3797099"/>
            <a:ext cx="3970751" cy="470644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27315" y="476576"/>
            <a:ext cx="3970751" cy="470644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127315" y="1582551"/>
            <a:ext cx="3970751" cy="470644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127314" y="4631135"/>
            <a:ext cx="3970751" cy="470644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127314" y="5862060"/>
            <a:ext cx="3970751" cy="470644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36935" y="747165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36935" y="3194437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BODY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36935" y="5483085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04135" y="511843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HOOK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004135" y="1625371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THESIS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25642" y="2591775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ARGUMENT 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25642" y="3207881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ARGUMENT 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521" y="3832150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ARGUMENT 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004135" y="4664791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RESTATE THESIS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21151" y="5928105"/>
            <a:ext cx="338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INTERESTING CLOSING THOUGHT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127314" y="1023282"/>
            <a:ext cx="3970751" cy="470644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004134" y="1066102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723358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754053341"/>
              </p:ext>
            </p:extLst>
          </p:nvPr>
        </p:nvGraphicFramePr>
        <p:xfrm>
          <a:off x="1376017" y="257313"/>
          <a:ext cx="9268791" cy="617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4" name="Straight Connector 3"/>
          <p:cNvCxnSpPr/>
          <p:nvPr/>
        </p:nvCxnSpPr>
        <p:spPr>
          <a:xfrm>
            <a:off x="6025874" y="3348015"/>
            <a:ext cx="2534478" cy="0"/>
          </a:xfrm>
          <a:prstGeom prst="line">
            <a:avLst/>
          </a:prstGeom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8542595" y="3346910"/>
            <a:ext cx="0" cy="408345"/>
          </a:xfrm>
          <a:prstGeom prst="line">
            <a:avLst/>
          </a:prstGeom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413673388"/>
              </p:ext>
            </p:extLst>
          </p:nvPr>
        </p:nvGraphicFramePr>
        <p:xfrm>
          <a:off x="304800" y="744953"/>
          <a:ext cx="12208701" cy="7112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6" name="Text Placeholder 3"/>
          <p:cNvSpPr txBox="1">
            <a:spLocks/>
          </p:cNvSpPr>
          <p:nvPr/>
        </p:nvSpPr>
        <p:spPr>
          <a:xfrm>
            <a:off x="1916662" y="156053"/>
            <a:ext cx="8187499" cy="588900"/>
          </a:xfrm>
          <a:prstGeom prst="rect">
            <a:avLst/>
          </a:prstGeom>
        </p:spPr>
        <p:txBody>
          <a:bodyPr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9600" b="1" dirty="0">
                <a:solidFill>
                  <a:srgbClr val="1DA9BF"/>
                </a:solidFill>
              </a:rPr>
              <a:t> </a:t>
            </a:r>
          </a:p>
          <a:p>
            <a:pPr marL="0" indent="0" algn="ctr">
              <a:buNone/>
            </a:pPr>
            <a:r>
              <a:rPr lang="en-US" sz="9600" b="1" dirty="0">
                <a:solidFill>
                  <a:srgbClr val="1DA9BF"/>
                </a:solidFill>
              </a:rPr>
              <a:t>3 PARTS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142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83866CF-E1CA-4D2F-9924-A459BBF10E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D036D2C-A8A3-4CE0-AC20-A4C02BF2B7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15FC625-B2B8-415B-BBFC-0CC381F45F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6493" y="4057935"/>
            <a:ext cx="6179954" cy="1920526"/>
          </a:xfrm>
        </p:spPr>
        <p:txBody>
          <a:bodyPr/>
          <a:lstStyle/>
          <a:p>
            <a:r>
              <a:rPr lang="en-US" sz="4400">
                <a:solidFill>
                  <a:srgbClr val="1DA9BF"/>
                </a:solidFill>
              </a:rPr>
              <a:t>IT'S TIME TO</a:t>
            </a:r>
            <a:br>
              <a:rPr lang="en-US" sz="8800" dirty="0">
                <a:solidFill>
                  <a:srgbClr val="1DA9BF"/>
                </a:solidFill>
              </a:rPr>
            </a:br>
            <a:r>
              <a:rPr lang="en-US" sz="8800">
                <a:solidFill>
                  <a:srgbClr val="1DA9BF"/>
                </a:solidFill>
              </a:rPr>
              <a:t>WRITE!</a:t>
            </a:r>
          </a:p>
        </p:txBody>
      </p:sp>
      <p:sp>
        <p:nvSpPr>
          <p:cNvPr id="9" name="Rectangle 8" descr="Slide number background block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11" name="Content Placeholder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61"/>
          <a:stretch/>
        </p:blipFill>
        <p:spPr>
          <a:xfrm>
            <a:off x="7467601" y="0"/>
            <a:ext cx="4722813" cy="6858000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70"/>
          <a:stretch/>
        </p:blipFill>
        <p:spPr>
          <a:xfrm>
            <a:off x="7046913" y="0"/>
            <a:ext cx="5143500" cy="6858000"/>
          </a:xfrm>
          <a:prstGeom prst="rect">
            <a:avLst/>
          </a:prstGeom>
        </p:spPr>
      </p:pic>
      <p:pic>
        <p:nvPicPr>
          <p:cNvPr id="6" name="Picture 7" descr="Close up of person writing in a notebook with a pencil">
            <a:extLst>
              <a:ext uri="{FF2B5EF4-FFF2-40B4-BE49-F238E27FC236}">
                <a16:creationId xmlns:a16="http://schemas.microsoft.com/office/drawing/2014/main" id="{59DB6475-A32A-4132-AEB9-F7932EF82DE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/>
          <a:srcRect l="21358" r="21358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0845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30735" y="367470"/>
            <a:ext cx="11742526" cy="6272612"/>
          </a:xfrm>
          <a:prstGeom prst="round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 Placeholder 3"/>
          <p:cNvSpPr txBox="1">
            <a:spLocks/>
          </p:cNvSpPr>
          <p:nvPr/>
        </p:nvSpPr>
        <p:spPr>
          <a:xfrm>
            <a:off x="330837" y="760928"/>
            <a:ext cx="11542321" cy="5889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3800" b="1" dirty="0">
                <a:solidFill>
                  <a:schemeClr val="bg1"/>
                </a:solidFill>
              </a:rPr>
              <a:t>QUESTIONS?</a:t>
            </a:r>
            <a:endParaRPr lang="en-US" sz="160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4000" b="1" dirty="0">
                <a:solidFill>
                  <a:schemeClr val="bg1"/>
                </a:solidFill>
              </a:rPr>
              <a:t>Remember, this slideshow and many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others are available to download via 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the Writing Support Brightspace page.</a:t>
            </a:r>
          </a:p>
          <a:p>
            <a:pPr marL="0" indent="0" algn="ctr">
              <a:buNone/>
            </a:pPr>
            <a:endParaRPr lang="en-US" sz="140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CA" b="1" i="0" dirty="0">
                <a:solidFill>
                  <a:schemeClr val="bg2"/>
                </a:solidFill>
                <a:effectLst/>
                <a:latin typeface="din-2014"/>
              </a:rPr>
              <a:t>Students can self-enroll as 'learners' either by selecting 'Discover' from the Brightspace landing page and clicking 'Enroll' on the Writing Support organization.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605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423F894E-4261-4291-8B7B-DC2AAFBF2171}"/>
              </a:ext>
            </a:extLst>
          </p:cNvPr>
          <p:cNvSpPr/>
          <p:nvPr/>
        </p:nvSpPr>
        <p:spPr>
          <a:xfrm rot="10800000">
            <a:off x="2141949" y="476576"/>
            <a:ext cx="3394555" cy="1873806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C5DECD7F-E65E-4AAA-A855-E2092261D19D}"/>
              </a:ext>
            </a:extLst>
          </p:cNvPr>
          <p:cNvSpPr/>
          <p:nvPr/>
        </p:nvSpPr>
        <p:spPr>
          <a:xfrm>
            <a:off x="2141949" y="4512045"/>
            <a:ext cx="3394555" cy="1873806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3B8B8A-A91C-42E1-8092-674595012A65}"/>
              </a:ext>
            </a:extLst>
          </p:cNvPr>
          <p:cNvSpPr/>
          <p:nvPr/>
        </p:nvSpPr>
        <p:spPr>
          <a:xfrm>
            <a:off x="2736935" y="2548129"/>
            <a:ext cx="2204581" cy="1766169"/>
          </a:xfrm>
          <a:prstGeom prst="rect">
            <a:avLst/>
          </a:prstGeom>
          <a:solidFill>
            <a:srgbClr val="0355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265EF8-2134-4403-9C4D-28A569B01028}"/>
              </a:ext>
            </a:extLst>
          </p:cNvPr>
          <p:cNvSpPr/>
          <p:nvPr/>
        </p:nvSpPr>
        <p:spPr>
          <a:xfrm>
            <a:off x="5448822" y="2548129"/>
            <a:ext cx="3970751" cy="470644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AA4EF2-FFD0-4329-B6C0-92470C650F47}"/>
              </a:ext>
            </a:extLst>
          </p:cNvPr>
          <p:cNvSpPr/>
          <p:nvPr/>
        </p:nvSpPr>
        <p:spPr>
          <a:xfrm>
            <a:off x="5448821" y="3159170"/>
            <a:ext cx="3970751" cy="470644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D6D19F-D7E1-42FA-8769-36B21FCC6C67}"/>
              </a:ext>
            </a:extLst>
          </p:cNvPr>
          <p:cNvSpPr/>
          <p:nvPr/>
        </p:nvSpPr>
        <p:spPr>
          <a:xfrm>
            <a:off x="5448821" y="3797099"/>
            <a:ext cx="3970751" cy="470644"/>
          </a:xfrm>
          <a:prstGeom prst="rect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F5415C-FBC0-48A9-BAF1-1EA1174D7CEA}"/>
              </a:ext>
            </a:extLst>
          </p:cNvPr>
          <p:cNvSpPr/>
          <p:nvPr/>
        </p:nvSpPr>
        <p:spPr>
          <a:xfrm>
            <a:off x="6127315" y="476576"/>
            <a:ext cx="3970751" cy="470644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B7B8ED-CDF8-477C-ACA3-219F0BDF6A74}"/>
              </a:ext>
            </a:extLst>
          </p:cNvPr>
          <p:cNvSpPr/>
          <p:nvPr/>
        </p:nvSpPr>
        <p:spPr>
          <a:xfrm>
            <a:off x="6127315" y="1582551"/>
            <a:ext cx="3970751" cy="470644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FD7319-D10C-42E9-913D-09EA817AA160}"/>
              </a:ext>
            </a:extLst>
          </p:cNvPr>
          <p:cNvSpPr/>
          <p:nvPr/>
        </p:nvSpPr>
        <p:spPr>
          <a:xfrm>
            <a:off x="6127314" y="4631135"/>
            <a:ext cx="3970751" cy="470644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E7A6301-3734-48FC-B5C3-E1F5E1F8636E}"/>
              </a:ext>
            </a:extLst>
          </p:cNvPr>
          <p:cNvSpPr/>
          <p:nvPr/>
        </p:nvSpPr>
        <p:spPr>
          <a:xfrm>
            <a:off x="6127314" y="5862060"/>
            <a:ext cx="3970751" cy="470644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281F30-5ADE-419D-B44F-15B269FD8343}"/>
              </a:ext>
            </a:extLst>
          </p:cNvPr>
          <p:cNvSpPr txBox="1"/>
          <p:nvPr/>
        </p:nvSpPr>
        <p:spPr>
          <a:xfrm>
            <a:off x="2736935" y="747165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07C7E4-918B-42D2-AE03-5853A02BCB94}"/>
              </a:ext>
            </a:extLst>
          </p:cNvPr>
          <p:cNvSpPr txBox="1"/>
          <p:nvPr/>
        </p:nvSpPr>
        <p:spPr>
          <a:xfrm>
            <a:off x="2736935" y="3194437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BODY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CFF3C9-D0DD-4995-B3FA-B9A04B1E2D8B}"/>
              </a:ext>
            </a:extLst>
          </p:cNvPr>
          <p:cNvSpPr txBox="1"/>
          <p:nvPr/>
        </p:nvSpPr>
        <p:spPr>
          <a:xfrm>
            <a:off x="2736935" y="5483085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5C6294-9CA0-4A35-AE2C-BCEEE400443F}"/>
              </a:ext>
            </a:extLst>
          </p:cNvPr>
          <p:cNvSpPr txBox="1"/>
          <p:nvPr/>
        </p:nvSpPr>
        <p:spPr>
          <a:xfrm>
            <a:off x="7004135" y="511843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HOOK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364D35-CBB1-4533-9973-050D3FF1CF3F}"/>
              </a:ext>
            </a:extLst>
          </p:cNvPr>
          <p:cNvSpPr txBox="1"/>
          <p:nvPr/>
        </p:nvSpPr>
        <p:spPr>
          <a:xfrm>
            <a:off x="7004135" y="1625371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THESIS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6E2868-B551-4538-A319-3305CC809CD8}"/>
              </a:ext>
            </a:extLst>
          </p:cNvPr>
          <p:cNvSpPr txBox="1"/>
          <p:nvPr/>
        </p:nvSpPr>
        <p:spPr>
          <a:xfrm>
            <a:off x="6325642" y="2591775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ARGUMENT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BC99C2-AE5B-45A7-86DC-A72A24CBEA2D}"/>
              </a:ext>
            </a:extLst>
          </p:cNvPr>
          <p:cNvSpPr txBox="1"/>
          <p:nvPr/>
        </p:nvSpPr>
        <p:spPr>
          <a:xfrm>
            <a:off x="6325642" y="3207881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ARGUMENT 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8FCACB-8A77-47E6-98A3-DBCF08C3DED7}"/>
              </a:ext>
            </a:extLst>
          </p:cNvPr>
          <p:cNvSpPr txBox="1"/>
          <p:nvPr/>
        </p:nvSpPr>
        <p:spPr>
          <a:xfrm>
            <a:off x="6346521" y="3832150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ARGUMENT 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5DCF17-4C3A-4D02-8F0B-EB77752E3612}"/>
              </a:ext>
            </a:extLst>
          </p:cNvPr>
          <p:cNvSpPr txBox="1"/>
          <p:nvPr/>
        </p:nvSpPr>
        <p:spPr>
          <a:xfrm>
            <a:off x="7004135" y="4664791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RESTATE THESIS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32CF4B-486D-40E2-A85E-CEB4984A3792}"/>
              </a:ext>
            </a:extLst>
          </p:cNvPr>
          <p:cNvSpPr txBox="1"/>
          <p:nvPr/>
        </p:nvSpPr>
        <p:spPr>
          <a:xfrm>
            <a:off x="6421151" y="5928105"/>
            <a:ext cx="338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</a:rPr>
              <a:t>INTERESTING CLOSING THOUGHT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5C262D-E404-4037-BAD8-FBE10161EF85}"/>
              </a:ext>
            </a:extLst>
          </p:cNvPr>
          <p:cNvSpPr/>
          <p:nvPr/>
        </p:nvSpPr>
        <p:spPr>
          <a:xfrm>
            <a:off x="6127314" y="1023282"/>
            <a:ext cx="3970751" cy="470644"/>
          </a:xfrm>
          <a:prstGeom prst="rect">
            <a:avLst/>
          </a:prstGeom>
          <a:solidFill>
            <a:srgbClr val="0C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1DA9BF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4CCA2C-A0BD-47F3-82D1-4F2CA2DF7D4C}"/>
              </a:ext>
            </a:extLst>
          </p:cNvPr>
          <p:cNvSpPr txBox="1"/>
          <p:nvPr/>
        </p:nvSpPr>
        <p:spPr>
          <a:xfrm>
            <a:off x="7004134" y="1066102"/>
            <a:ext cx="221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917334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C81D6BF3-0808-4679-8CCB-2619D549B4EB}"/>
              </a:ext>
            </a:extLst>
          </p:cNvPr>
          <p:cNvSpPr/>
          <p:nvPr/>
        </p:nvSpPr>
        <p:spPr>
          <a:xfrm rot="10800000"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BC51FBA5-D3E4-4239-8FAB-B35F45BCA1B4}"/>
              </a:ext>
            </a:extLst>
          </p:cNvPr>
          <p:cNvSpPr txBox="1"/>
          <p:nvPr/>
        </p:nvSpPr>
        <p:spPr>
          <a:xfrm>
            <a:off x="2843036" y="784742"/>
            <a:ext cx="64612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7" name="Down Arrow 7">
            <a:extLst>
              <a:ext uri="{FF2B5EF4-FFF2-40B4-BE49-F238E27FC236}">
                <a16:creationId xmlns:a16="http://schemas.microsoft.com/office/drawing/2014/main" id="{0A693AC8-5BC6-4513-922D-D288DBCDB784}"/>
              </a:ext>
            </a:extLst>
          </p:cNvPr>
          <p:cNvSpPr/>
          <p:nvPr/>
        </p:nvSpPr>
        <p:spPr>
          <a:xfrm>
            <a:off x="5616450" y="1800405"/>
            <a:ext cx="914400" cy="1807091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9BBD170B-2D62-4215-98DE-0921A23573CE}"/>
              </a:ext>
            </a:extLst>
          </p:cNvPr>
          <p:cNvSpPr txBox="1"/>
          <p:nvPr/>
        </p:nvSpPr>
        <p:spPr>
          <a:xfrm>
            <a:off x="2843035" y="3676153"/>
            <a:ext cx="64612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</a:rPr>
              <a:t>NARROW</a:t>
            </a:r>
            <a:br>
              <a:rPr lang="en-US" sz="2800" b="1" dirty="0">
                <a:solidFill>
                  <a:schemeClr val="bg1"/>
                </a:solidFill>
              </a:rPr>
            </a:br>
            <a:r>
              <a:rPr lang="en-US" sz="2800" b="1" dirty="0">
                <a:solidFill>
                  <a:schemeClr val="bg1"/>
                </a:solidFill>
              </a:rPr>
              <a:t>TO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SPECIFIC</a:t>
            </a:r>
          </a:p>
        </p:txBody>
      </p:sp>
    </p:spTree>
    <p:extLst>
      <p:ext uri="{BB962C8B-B14F-4D97-AF65-F5344CB8AC3E}">
        <p14:creationId xmlns:p14="http://schemas.microsoft.com/office/powerpoint/2010/main" val="1985625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C81D6BF3-0808-4679-8CCB-2619D549B4EB}"/>
              </a:ext>
            </a:extLst>
          </p:cNvPr>
          <p:cNvSpPr/>
          <p:nvPr/>
        </p:nvSpPr>
        <p:spPr>
          <a:xfrm rot="10800000"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BC51FBA5-D3E4-4239-8FAB-B35F45BCA1B4}"/>
              </a:ext>
            </a:extLst>
          </p:cNvPr>
          <p:cNvSpPr txBox="1"/>
          <p:nvPr/>
        </p:nvSpPr>
        <p:spPr>
          <a:xfrm>
            <a:off x="2497979" y="928516"/>
            <a:ext cx="682066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2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9BBD170B-2D62-4215-98DE-0921A23573CE}"/>
              </a:ext>
            </a:extLst>
          </p:cNvPr>
          <p:cNvSpPr txBox="1"/>
          <p:nvPr/>
        </p:nvSpPr>
        <p:spPr>
          <a:xfrm>
            <a:off x="2742394" y="2123398"/>
            <a:ext cx="6461229" cy="18158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ctr">
              <a:buFont typeface="Arial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INTRODUCES TOPIC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 algn="ctr">
              <a:buFont typeface="Arial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STATES ARGUMENT</a:t>
            </a:r>
          </a:p>
          <a:p>
            <a:pPr marL="457200" indent="-457200" algn="ctr">
              <a:buFont typeface="Arial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OUTLINES EVIDENCE</a:t>
            </a:r>
          </a:p>
          <a:p>
            <a:pPr algn="ctr"/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5225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ortrait of Shakespeare">
            <a:extLst>
              <a:ext uri="{FF2B5EF4-FFF2-40B4-BE49-F238E27FC236}">
                <a16:creationId xmlns:a16="http://schemas.microsoft.com/office/drawing/2014/main" id="{8FBD3200-71DD-4F8C-B756-F71554FA5C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1154"/>
          <a:stretch/>
        </p:blipFill>
        <p:spPr>
          <a:xfrm>
            <a:off x="6299200" y="10"/>
            <a:ext cx="5892800" cy="6857990"/>
          </a:xfrm>
          <a:prstGeom prst="rect">
            <a:avLst/>
          </a:prstGeom>
          <a:noFill/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A26137A3-D9C1-442E-9B60-9ED9BFC86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578" y="2247814"/>
            <a:ext cx="5170715" cy="1089529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SHAKESPEARE'S ROMEO &amp; JULIET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6F0F76B-BB39-4A9D-A901-073C8FF3DE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8367" y="3427014"/>
            <a:ext cx="5045529" cy="33450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000" dirty="0"/>
              <a:t>How could we introduce an essay about this play? </a:t>
            </a:r>
          </a:p>
        </p:txBody>
      </p:sp>
    </p:spTree>
    <p:extLst>
      <p:ext uri="{BB962C8B-B14F-4D97-AF65-F5344CB8AC3E}">
        <p14:creationId xmlns:p14="http://schemas.microsoft.com/office/powerpoint/2010/main" val="2546780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/>
          <p:cNvSpPr/>
          <p:nvPr/>
        </p:nvSpPr>
        <p:spPr>
          <a:xfrm rot="10800000">
            <a:off x="1127340" y="614361"/>
            <a:ext cx="9892622" cy="5460761"/>
          </a:xfrm>
          <a:prstGeom prst="triangle">
            <a:avLst/>
          </a:prstGeom>
          <a:solidFill>
            <a:srgbClr val="0FA5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036" y="985159"/>
            <a:ext cx="6461229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THROUGHOUT</a:t>
            </a:r>
            <a:br>
              <a:rPr lang="en-US" sz="4400" b="1" dirty="0">
                <a:solidFill>
                  <a:schemeClr val="bg1"/>
                </a:solidFill>
              </a:rPr>
            </a:br>
            <a:r>
              <a:rPr lang="en-US" sz="4400" b="1" dirty="0">
                <a:solidFill>
                  <a:schemeClr val="bg1"/>
                </a:solidFill>
              </a:rPr>
              <a:t>HISTORY...</a:t>
            </a:r>
          </a:p>
        </p:txBody>
      </p:sp>
    </p:spTree>
    <p:extLst>
      <p:ext uri="{BB962C8B-B14F-4D97-AF65-F5344CB8AC3E}">
        <p14:creationId xmlns:p14="http://schemas.microsoft.com/office/powerpoint/2010/main" val="214817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01">
      <a:dk1>
        <a:sysClr val="windowText" lastClr="000000"/>
      </a:dk1>
      <a:lt1>
        <a:sysClr val="window" lastClr="FFFFFF"/>
      </a:lt1>
      <a:dk2>
        <a:srgbClr val="3F3F3F"/>
      </a:dk2>
      <a:lt2>
        <a:srgbClr val="FFFFFF"/>
      </a:lt2>
      <a:accent1>
        <a:srgbClr val="01C6FD"/>
      </a:accent1>
      <a:accent2>
        <a:srgbClr val="067F9C"/>
      </a:accent2>
      <a:accent3>
        <a:srgbClr val="014E52"/>
      </a:accent3>
      <a:accent4>
        <a:srgbClr val="ED7D31"/>
      </a:accent4>
      <a:accent5>
        <a:srgbClr val="79AE02"/>
      </a:accent5>
      <a:accent6>
        <a:srgbClr val="0070C0"/>
      </a:accent6>
      <a:hlink>
        <a:srgbClr val="01C6FD"/>
      </a:hlink>
      <a:folHlink>
        <a:srgbClr val="954F72"/>
      </a:folHlink>
    </a:clrScheme>
    <a:fontScheme name="MSFT_0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inimalist_Template_03_CA - v7" id="{215D63C3-B139-4AD7-9F60-51396BC82D2C}" vid="{FAE53EBD-DCD0-4C4A-8B10-EB06EA2364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220D665E05544788A1DE57D652212C" ma:contentTypeVersion="10" ma:contentTypeDescription="Create a new document." ma:contentTypeScope="" ma:versionID="64074428bdd19dfc5e03cf5f8518fc18">
  <xsd:schema xmlns:xsd="http://www.w3.org/2001/XMLSchema" xmlns:xs="http://www.w3.org/2001/XMLSchema" xmlns:p="http://schemas.microsoft.com/office/2006/metadata/properties" xmlns:ns2="0e028b44-5165-4274-949e-7db2ad5b64d3" xmlns:ns3="0b0a42bf-818f-4adb-9388-4096a2f2355c" targetNamespace="http://schemas.microsoft.com/office/2006/metadata/properties" ma:root="true" ma:fieldsID="6db4ff80427bede6ac0af05c6bdef650" ns2:_="" ns3:_="">
    <xsd:import namespace="0e028b44-5165-4274-949e-7db2ad5b64d3"/>
    <xsd:import namespace="0b0a42bf-818f-4adb-9388-4096a2f2355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028b44-5165-4274-949e-7db2ad5b64d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0a42bf-818f-4adb-9388-4096a2f2355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e028b44-5165-4274-949e-7db2ad5b64d3">
      <UserInfo>
        <DisplayName>Sharmini Rampersaud</DisplayName>
        <AccountId>51</AccountId>
        <AccountType/>
      </UserInfo>
      <UserInfo>
        <DisplayName>Jason Horn</DisplayName>
        <AccountId>19</AccountId>
        <AccountType/>
      </UserInfo>
      <UserInfo>
        <DisplayName>Pauline Phipps</DisplayName>
        <AccountId>54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7061100-28C0-43B6-AB5A-584B495651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028b44-5165-4274-949e-7db2ad5b64d3"/>
    <ds:schemaRef ds:uri="0b0a42bf-818f-4adb-9388-4096a2f2355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50439D9-8631-4FC1-BCE0-1BDB23425EE1}">
  <ds:schemaRefs>
    <ds:schemaRef ds:uri="http://schemas.openxmlformats.org/package/2006/metadata/core-properties"/>
    <ds:schemaRef ds:uri="0e028b44-5165-4274-949e-7db2ad5b64d3"/>
    <ds:schemaRef ds:uri="http://purl.org/dc/dcmitype/"/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schemas.microsoft.com/office/2006/metadata/properties"/>
    <ds:schemaRef ds:uri="0b0a42bf-818f-4adb-9388-4096a2f2355c"/>
  </ds:schemaRefs>
</ds:datastoreItem>
</file>

<file path=customXml/itemProps3.xml><?xml version="1.0" encoding="utf-8"?>
<ds:datastoreItem xmlns:ds="http://schemas.openxmlformats.org/officeDocument/2006/customXml" ds:itemID="{723BE856-B6C2-4675-AE16-47A27D415D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1059</Words>
  <Application>Microsoft Office PowerPoint</Application>
  <PresentationFormat>Widescreen</PresentationFormat>
  <Paragraphs>234</Paragraphs>
  <Slides>41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Century Gothic</vt:lpstr>
      <vt:lpstr>din-2014</vt:lpstr>
      <vt:lpstr>Office Theme</vt:lpstr>
      <vt:lpstr>BLUEPRINT OF AN ESSAY</vt:lpstr>
      <vt:lpstr>PowerPoint Presentation</vt:lpstr>
      <vt:lpstr>ESSAY MAPPING</vt:lpstr>
      <vt:lpstr>PowerPoint Presentation</vt:lpstr>
      <vt:lpstr>PowerPoint Presentation</vt:lpstr>
      <vt:lpstr>PowerPoint Presentation</vt:lpstr>
      <vt:lpstr>PowerPoint Presentation</vt:lpstr>
      <vt:lpstr>SHAKESPEARE'S ROMEO &amp; JULIET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HOOK GRABS ATTENTION</vt:lpstr>
      <vt:lpstr>A HOOK GRABS ATTENTION</vt:lpstr>
      <vt:lpstr>PROVIDE AN OVERVIEW OF EVIDENCE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INTERESTING CLOSING THOUGHTS</vt:lpstr>
      <vt:lpstr>PowerPoint Presentation</vt:lpstr>
      <vt:lpstr>IT'S TIME TO WRITE!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SENTENCE STRUCTURE</dc:title>
  <dc:creator/>
  <cp:lastModifiedBy/>
  <cp:revision>1303</cp:revision>
  <dcterms:created xsi:type="dcterms:W3CDTF">2019-04-24T14:18:13Z</dcterms:created>
  <dcterms:modified xsi:type="dcterms:W3CDTF">2023-01-10T18:25:07Z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0x01010042220D665E05544788A1DE57D652212C</vt:lpwstr>
  </property>
</Properties>
</file>